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Pretendard Medium"/>
      <p:bold r:id="rId24"/>
    </p:embeddedFont>
    <p:embeddedFont>
      <p:font typeface="Pretendard Black"/>
      <p:bold r:id="rId25"/>
    </p:embeddedFont>
    <p:embeddedFont>
      <p:font typeface="Pretendard Light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1.fntdata" Type="http://schemas.openxmlformats.org/officeDocument/2006/relationships/font"/><Relationship Id="rId25" Target="fonts/font2.fntdata" Type="http://schemas.openxmlformats.org/officeDocument/2006/relationships/font"/><Relationship Id="rId26" Target="fonts/font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606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25500" y="4902200"/>
            <a:ext cx="10350500" cy="533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2000" y="9359900"/>
            <a:ext cx="8712200" cy="292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EBEBEB"/>
                </a:solidFill>
                <a:latin typeface="Pretendard Medium"/>
              </a:rPr>
              <a:t>SKN12-FINAL-2TEAM </a:t>
            </a:r>
            <a:r>
              <a:rPr lang="ko-KR" sz="1600" b="false" i="false" u="none" strike="noStrike">
                <a:solidFill>
                  <a:srgbClr val="EBEBEB"/>
                </a:solidFill>
                <a:ea typeface="Pretendard Medium"/>
              </a:rPr>
              <a:t>프로젝트</a:t>
            </a:r>
            <a:r>
              <a:rPr lang="en-US" sz="1600" b="false" i="false" u="none" strike="noStrike">
                <a:solidFill>
                  <a:srgbClr val="EBEBEB"/>
                </a:solidFill>
                <a:latin typeface="Pretendard Medium"/>
              </a:rPr>
              <a:t> </a:t>
            </a:r>
            <a:r>
              <a:rPr lang="ko-KR" sz="1600" b="false" i="false" u="none" strike="noStrike">
                <a:solidFill>
                  <a:srgbClr val="EBEBEB"/>
                </a:solidFill>
                <a:ea typeface="Pretendard Medium"/>
              </a:rPr>
              <a:t>최근</a:t>
            </a:r>
            <a:r>
              <a:rPr lang="en-US" sz="1600" b="false" i="false" u="none" strike="noStrike">
                <a:solidFill>
                  <a:srgbClr val="EBEBEB"/>
                </a:solidFill>
                <a:latin typeface="Pretendard Medium"/>
              </a:rPr>
              <a:t> </a:t>
            </a:r>
            <a:r>
              <a:rPr lang="ko-KR" sz="1600" b="false" i="false" u="none" strike="noStrike">
                <a:solidFill>
                  <a:srgbClr val="EBEBEB"/>
                </a:solidFill>
                <a:ea typeface="Pretendard Medium"/>
              </a:rPr>
              <a:t>일주일</a:t>
            </a:r>
            <a:r>
              <a:rPr lang="en-US" sz="1600" b="false" i="false" u="none" strike="noStrike">
                <a:solidFill>
                  <a:srgbClr val="EBEBEB"/>
                </a:solidFill>
                <a:latin typeface="Pretendard Medium"/>
              </a:rPr>
              <a:t> </a:t>
            </a:r>
            <a:r>
              <a:rPr lang="ko-KR" sz="1600" b="false" i="false" u="none" strike="noStrike">
                <a:solidFill>
                  <a:srgbClr val="EBEBEB"/>
                </a:solidFill>
                <a:ea typeface="Pretendard Medium"/>
              </a:rPr>
              <a:t>변동사항</a:t>
            </a:r>
            <a:r>
              <a:rPr lang="en-US" sz="1600" b="false" i="false" u="none" strike="noStrike">
                <a:solidFill>
                  <a:srgbClr val="EBEBEB"/>
                </a:solidFill>
                <a:latin typeface="Pretendard Medium"/>
              </a:rPr>
              <a:t> </a:t>
            </a:r>
            <a:r>
              <a:rPr lang="ko-KR" sz="1600" b="false" i="false" u="none" strike="noStrike">
                <a:solidFill>
                  <a:srgbClr val="EBEBEB"/>
                </a:solidFill>
                <a:ea typeface="Pretendard Medium"/>
              </a:rPr>
              <a:t>분석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620500" y="4597400"/>
            <a:ext cx="59817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919"/>
              </a:lnSpc>
            </a:pPr>
            <a:r>
              <a:rPr lang="en-US" sz="5900" b="false" i="false" u="none" strike="noStrike">
                <a:solidFill>
                  <a:srgbClr val="EBEBEB"/>
                </a:solidFill>
                <a:latin typeface="Pretendard Black"/>
              </a:rPr>
              <a:t>Bullant </a:t>
            </a:r>
            <a:r>
              <a:rPr lang="ko-KR" sz="5900" b="false" i="false" u="none" strike="noStrike">
                <a:solidFill>
                  <a:srgbClr val="EBEBEB"/>
                </a:solidFill>
                <a:ea typeface="Pretendard Black"/>
              </a:rPr>
              <a:t>주간</a:t>
            </a:r>
            <a:r>
              <a:rPr lang="en-US" sz="5900" b="false" i="false" u="none" strike="noStrike">
                <a:solidFill>
                  <a:srgbClr val="EBEBEB"/>
                </a:solidFill>
                <a:latin typeface="Pretendard Black"/>
              </a:rPr>
              <a:t> </a:t>
            </a:r>
            <a:r>
              <a:rPr lang="ko-KR" sz="5900" b="false" i="false" u="none" strike="noStrike">
                <a:solidFill>
                  <a:srgbClr val="EBEBEB"/>
                </a:solidFill>
                <a:ea typeface="Pretendard Black"/>
              </a:rPr>
              <a:t>보고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25500" y="6413500"/>
            <a:ext cx="8089900" cy="3009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372600" y="6413500"/>
            <a:ext cx="8089900" cy="3022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00100" y="1587500"/>
            <a:ext cx="16776700" cy="838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700" b="false" i="false" u="none" strike="noStrike">
                <a:solidFill>
                  <a:srgbClr val="536065"/>
                </a:solidFill>
                <a:ea typeface="Pretendard Black"/>
              </a:rPr>
              <a:t>주요</a:t>
            </a:r>
            <a:r>
              <a:rPr lang="en-US" sz="47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4700" b="false" i="false" u="none" strike="noStrike">
                <a:solidFill>
                  <a:srgbClr val="536065"/>
                </a:solidFill>
                <a:ea typeface="Pretendard Black"/>
              </a:rPr>
              <a:t>기능</a:t>
            </a:r>
            <a:r>
              <a:rPr lang="en-US" sz="47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4700" b="false" i="false" u="none" strike="noStrike">
                <a:solidFill>
                  <a:srgbClr val="536065"/>
                </a:solidFill>
                <a:ea typeface="Pretendard Black"/>
              </a:rPr>
              <a:t>및</a:t>
            </a:r>
            <a:r>
              <a:rPr lang="en-US" sz="47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4700" b="false" i="false" u="none" strike="noStrike">
                <a:solidFill>
                  <a:srgbClr val="536065"/>
                </a:solidFill>
                <a:ea typeface="Pretendard Black"/>
              </a:rPr>
              <a:t>서비스</a:t>
            </a:r>
            <a:r>
              <a:rPr lang="en-US" sz="4700" b="false" i="false" u="none" strike="noStrike">
                <a:solidFill>
                  <a:srgbClr val="536065"/>
                </a:solidFill>
                <a:latin typeface="Pretendard Black"/>
              </a:rPr>
              <a:t> - </a:t>
            </a:r>
            <a:r>
              <a:rPr lang="ko-KR" sz="4700" b="false" i="false" u="none" strike="noStrike">
                <a:solidFill>
                  <a:srgbClr val="536065"/>
                </a:solidFill>
                <a:ea typeface="Pretendard Black"/>
              </a:rPr>
              <a:t>투자</a:t>
            </a:r>
            <a:r>
              <a:rPr lang="en-US" sz="47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4700" b="false" i="false" u="none" strike="noStrike">
                <a:solidFill>
                  <a:srgbClr val="536065"/>
                </a:solidFill>
                <a:ea typeface="Pretendard Black"/>
              </a:rPr>
              <a:t>관련</a:t>
            </a:r>
            <a:r>
              <a:rPr lang="en-US" sz="47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4700" b="false" i="false" u="none" strike="noStrike">
                <a:solidFill>
                  <a:srgbClr val="536065"/>
                </a:solidFill>
                <a:ea typeface="Pretendard Black"/>
              </a:rPr>
              <a:t>기능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-254000" y="1790700"/>
            <a:ext cx="762000" cy="482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372600" y="2844800"/>
            <a:ext cx="8089900" cy="3009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25500" y="2844800"/>
            <a:ext cx="8089900" cy="30226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231900" y="4254500"/>
            <a:ext cx="7251700" cy="1282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just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실시간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자산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현황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추적</a:t>
            </a:r>
          </a:p>
          <a:p>
            <a:pPr algn="just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다양한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자산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클래스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통합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관리</a:t>
            </a:r>
          </a:p>
          <a:p>
            <a:pPr algn="just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성과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분석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및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리포팅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57300" y="3581400"/>
            <a:ext cx="72644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포트폴리오</a:t>
            </a: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관리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91700" y="4254500"/>
            <a:ext cx="7251700" cy="1282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just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실시간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주식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시세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제공</a:t>
            </a:r>
          </a:p>
          <a:p>
            <a:pPr algn="just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금융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뉴스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이벤트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알림</a:t>
            </a:r>
          </a:p>
          <a:p>
            <a:pPr algn="just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기술적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/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기본적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분석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도구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제공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17100" y="3581400"/>
            <a:ext cx="72644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FFFFFF"/>
                </a:solidFill>
                <a:ea typeface="Pretendard Black"/>
              </a:rPr>
              <a:t>시장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lack"/>
              </a:rPr>
              <a:t>데이터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1900" y="7823200"/>
            <a:ext cx="7251700" cy="1282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just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종합적인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투자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현황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시각화</a:t>
            </a:r>
          </a:p>
          <a:p>
            <a:pPr algn="just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맞춤형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차트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그래프</a:t>
            </a:r>
          </a:p>
          <a:p>
            <a:pPr algn="just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핵심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지표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한눈에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파악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7300" y="7150100"/>
            <a:ext cx="72644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FFFFFF"/>
                </a:solidFill>
                <a:ea typeface="Pretendard Black"/>
              </a:rPr>
              <a:t>대시보드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91700" y="7823200"/>
            <a:ext cx="7251700" cy="1282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just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가격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변동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알림</a:t>
            </a:r>
          </a:p>
          <a:p>
            <a:pPr algn="just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포트폴리오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성과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리포트</a:t>
            </a:r>
          </a:p>
          <a:p>
            <a:pPr algn="just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시장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이벤트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및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뉴스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알림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17100" y="7150100"/>
            <a:ext cx="72644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알림</a:t>
            </a: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시스템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00100" y="1587500"/>
            <a:ext cx="16776700" cy="838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700" b="false" i="false" u="none" strike="noStrike">
                <a:solidFill>
                  <a:srgbClr val="536065"/>
                </a:solidFill>
                <a:ea typeface="Pretendard Black"/>
              </a:rPr>
              <a:t>주요</a:t>
            </a:r>
            <a:r>
              <a:rPr lang="en-US" sz="47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4700" b="false" i="false" u="none" strike="noStrike">
                <a:solidFill>
                  <a:srgbClr val="536065"/>
                </a:solidFill>
                <a:ea typeface="Pretendard Black"/>
              </a:rPr>
              <a:t>기능</a:t>
            </a:r>
            <a:r>
              <a:rPr lang="en-US" sz="47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4700" b="false" i="false" u="none" strike="noStrike">
                <a:solidFill>
                  <a:srgbClr val="536065"/>
                </a:solidFill>
                <a:ea typeface="Pretendard Black"/>
              </a:rPr>
              <a:t>및</a:t>
            </a:r>
            <a:r>
              <a:rPr lang="en-US" sz="47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4700" b="false" i="false" u="none" strike="noStrike">
                <a:solidFill>
                  <a:srgbClr val="536065"/>
                </a:solidFill>
                <a:ea typeface="Pretendard Black"/>
              </a:rPr>
              <a:t>서비스</a:t>
            </a:r>
            <a:r>
              <a:rPr lang="en-US" sz="4700" b="false" i="false" u="none" strike="noStrike">
                <a:solidFill>
                  <a:srgbClr val="536065"/>
                </a:solidFill>
                <a:latin typeface="Pretendard Black"/>
              </a:rPr>
              <a:t> - </a:t>
            </a:r>
            <a:r>
              <a:rPr lang="ko-KR" sz="4700" b="false" i="false" u="none" strike="noStrike">
                <a:solidFill>
                  <a:srgbClr val="536065"/>
                </a:solidFill>
                <a:ea typeface="Pretendard Black"/>
              </a:rPr>
              <a:t>기술적</a:t>
            </a:r>
            <a:r>
              <a:rPr lang="en-US" sz="47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4700" b="false" i="false" u="none" strike="noStrike">
                <a:solidFill>
                  <a:srgbClr val="536065"/>
                </a:solidFill>
                <a:ea typeface="Pretendard Black"/>
              </a:rPr>
              <a:t>기능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254000" y="1790700"/>
            <a:ext cx="762000" cy="48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451600" y="2844800"/>
            <a:ext cx="5372100" cy="3187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077700" y="2844800"/>
            <a:ext cx="5372100" cy="3187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12800" y="6286500"/>
            <a:ext cx="5372100" cy="3187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451600" y="6286500"/>
            <a:ext cx="5372100" cy="3187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2077700" y="6286500"/>
            <a:ext cx="5372100" cy="31877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6654800" y="7543800"/>
            <a:ext cx="4978400" cy="173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실시간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데이터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수집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처리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ETL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프로세스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자동화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데이터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정제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변환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AI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모델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학습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데이터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제공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54800" y="6883400"/>
            <a:ext cx="49911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FFFFFF"/>
                </a:solidFill>
                <a:ea typeface="Pretendard Black"/>
              </a:rPr>
              <a:t>데이터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lack"/>
              </a:rPr>
              <a:t>파이프라인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280900" y="7543800"/>
            <a:ext cx="4978400" cy="173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마이크로서비스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아키텍처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수평적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확장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가능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장애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격리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설계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독립적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배포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및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확장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268200" y="6883400"/>
            <a:ext cx="49911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확장성</a:t>
            </a: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아키텍처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6000" y="7543800"/>
            <a:ext cx="4978400" cy="173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Redis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기반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고성능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캐싱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빠른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데이터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접근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세션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관리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최적화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시스템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부하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분산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3300" y="6883400"/>
            <a:ext cx="49911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캐시</a:t>
            </a: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시스템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54800" y="4102100"/>
            <a:ext cx="4978400" cy="173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WebSocket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기반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데이터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스트리밍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지연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시간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최소화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대용량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데이터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처리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안정적인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연결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유지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54800" y="3454400"/>
            <a:ext cx="49911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실시간</a:t>
            </a: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통신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280900" y="4102100"/>
            <a:ext cx="4978400" cy="173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토큰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기반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사용자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인증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OAuth 2.0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지원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다중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요소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인증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보안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강화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기능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268200" y="3454400"/>
            <a:ext cx="49911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FFFFFF"/>
                </a:solidFill>
                <a:ea typeface="Pretendard Black"/>
              </a:rPr>
              <a:t>인증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lack"/>
              </a:rPr>
              <a:t>시스템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606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609600" y="1790700"/>
            <a:ext cx="19265900" cy="24257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918200" y="7061200"/>
            <a:ext cx="685800" cy="177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918200" y="7353300"/>
            <a:ext cx="685800" cy="1778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25500" y="3149600"/>
            <a:ext cx="167132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4580"/>
              </a:lnSpc>
            </a:pPr>
            <a:r>
              <a:rPr lang="ko-KR" sz="2000" b="false" i="false" u="none" strike="noStrike">
                <a:solidFill>
                  <a:srgbClr val="536065"/>
                </a:solidFill>
                <a:ea typeface="Pretendard Medium"/>
              </a:rPr>
              <a:t>채팅</a:t>
            </a:r>
            <a:r>
              <a:rPr lang="en-US" sz="2000" b="false" i="false" u="none" strike="noStrike">
                <a:solidFill>
                  <a:srgbClr val="53606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Medium"/>
              </a:rPr>
              <a:t>시스템의</a:t>
            </a:r>
            <a:r>
              <a:rPr lang="en-US" sz="2000" b="false" i="false" u="none" strike="noStrike">
                <a:solidFill>
                  <a:srgbClr val="53606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Medium"/>
              </a:rPr>
              <a:t>세션</a:t>
            </a:r>
            <a:r>
              <a:rPr lang="en-US" sz="2000" b="false" i="false" u="none" strike="noStrike">
                <a:solidFill>
                  <a:srgbClr val="53606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Medium"/>
              </a:rPr>
              <a:t>타임아웃</a:t>
            </a:r>
            <a:r>
              <a:rPr lang="en-US" sz="2000" b="false" i="false" u="none" strike="noStrike">
                <a:solidFill>
                  <a:srgbClr val="53606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Medium"/>
              </a:rPr>
              <a:t>문제는</a:t>
            </a:r>
            <a:r>
              <a:rPr lang="en-US" sz="2000" b="false" i="false" u="none" strike="noStrike">
                <a:solidFill>
                  <a:srgbClr val="53606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Medium"/>
              </a:rPr>
              <a:t>사용자</a:t>
            </a:r>
            <a:r>
              <a:rPr lang="en-US" sz="2000" b="false" i="false" u="none" strike="noStrike">
                <a:solidFill>
                  <a:srgbClr val="53606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Medium"/>
              </a:rPr>
              <a:t>경험에</a:t>
            </a:r>
            <a:r>
              <a:rPr lang="en-US" sz="2000" b="false" i="false" u="none" strike="noStrike">
                <a:solidFill>
                  <a:srgbClr val="53606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Medium"/>
              </a:rPr>
              <a:t>직접적인</a:t>
            </a:r>
            <a:r>
              <a:rPr lang="en-US" sz="2000" b="false" i="false" u="none" strike="noStrike">
                <a:solidFill>
                  <a:srgbClr val="53606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Medium"/>
              </a:rPr>
              <a:t>영향을</a:t>
            </a:r>
            <a:r>
              <a:rPr lang="en-US" sz="2000" b="false" i="false" u="none" strike="noStrike">
                <a:solidFill>
                  <a:srgbClr val="53606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Medium"/>
              </a:rPr>
              <a:t>미치는</a:t>
            </a:r>
            <a:r>
              <a:rPr lang="en-US" sz="2000" b="false" i="false" u="none" strike="noStrike">
                <a:solidFill>
                  <a:srgbClr val="53606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Medium"/>
              </a:rPr>
              <a:t>중요한</a:t>
            </a:r>
            <a:r>
              <a:rPr lang="en-US" sz="2000" b="false" i="false" u="none" strike="noStrike">
                <a:solidFill>
                  <a:srgbClr val="53606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Medium"/>
              </a:rPr>
              <a:t>이슈였습니다</a:t>
            </a:r>
            <a:r>
              <a:rPr lang="en-US" sz="2000" b="false" i="false" u="none" strike="noStrike">
                <a:solidFill>
                  <a:srgbClr val="536065"/>
                </a:solidFill>
                <a:latin typeface="Pretendard Medium"/>
              </a:rPr>
              <a:t>. 24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Medium"/>
              </a:rPr>
              <a:t>시간</a:t>
            </a:r>
            <a:r>
              <a:rPr lang="en-US" sz="2000" b="false" i="false" u="none" strike="noStrike">
                <a:solidFill>
                  <a:srgbClr val="53606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Medium"/>
              </a:rPr>
              <a:t>후</a:t>
            </a:r>
            <a:r>
              <a:rPr lang="en-US" sz="2000" b="false" i="false" u="none" strike="noStrike">
                <a:solidFill>
                  <a:srgbClr val="53606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Medium"/>
              </a:rPr>
              <a:t>세션이</a:t>
            </a:r>
            <a:r>
              <a:rPr lang="en-US" sz="2000" b="false" i="false" u="none" strike="noStrike">
                <a:solidFill>
                  <a:srgbClr val="53606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Medium"/>
              </a:rPr>
              <a:t>만료되어</a:t>
            </a:r>
            <a:r>
              <a:rPr lang="en-US" sz="2000" b="false" i="false" u="none" strike="noStrike">
                <a:solidFill>
                  <a:srgbClr val="53606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Medium"/>
              </a:rPr>
              <a:t>대화</a:t>
            </a:r>
            <a:r>
              <a:rPr lang="en-US" sz="2000" b="false" i="false" u="none" strike="noStrike">
                <a:solidFill>
                  <a:srgbClr val="53606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Medium"/>
              </a:rPr>
              <a:t>내용이</a:t>
            </a:r>
            <a:r>
              <a:rPr lang="en-US" sz="2000" b="false" i="false" u="none" strike="noStrike">
                <a:solidFill>
                  <a:srgbClr val="53606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Medium"/>
              </a:rPr>
              <a:t>유실되는</a:t>
            </a:r>
            <a:r>
              <a:rPr lang="en-US" sz="2000" b="false" i="false" u="none" strike="noStrike">
                <a:solidFill>
                  <a:srgbClr val="53606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Medium"/>
              </a:rPr>
              <a:t>문제가</a:t>
            </a:r>
            <a:r>
              <a:rPr lang="en-US" sz="2000" b="false" i="false" u="none" strike="noStrike">
                <a:solidFill>
                  <a:srgbClr val="53606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Medium"/>
              </a:rPr>
              <a:t>발생했습니다</a:t>
            </a:r>
            <a:r>
              <a:rPr lang="en-US" sz="2000" b="false" i="false" u="none" strike="noStrike">
                <a:solidFill>
                  <a:srgbClr val="536065"/>
                </a:solidFill>
                <a:latin typeface="Pretendard Medium"/>
              </a:rPr>
              <a:t>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2800" y="2070100"/>
            <a:ext cx="16789400" cy="8382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700" b="false" i="false" u="none" strike="noStrike">
                <a:solidFill>
                  <a:srgbClr val="536065"/>
                </a:solidFill>
                <a:ea typeface="Pretendard Black"/>
              </a:rPr>
              <a:t>최근</a:t>
            </a:r>
            <a:r>
              <a:rPr lang="en-US" sz="47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4700" b="false" i="false" u="none" strike="noStrike">
                <a:solidFill>
                  <a:srgbClr val="536065"/>
                </a:solidFill>
                <a:ea typeface="Pretendard Black"/>
              </a:rPr>
              <a:t>해결된</a:t>
            </a:r>
            <a:r>
              <a:rPr lang="en-US" sz="47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4700" b="false" i="false" u="none" strike="noStrike">
                <a:solidFill>
                  <a:srgbClr val="536065"/>
                </a:solidFill>
                <a:ea typeface="Pretendard Black"/>
              </a:rPr>
              <a:t>기술적</a:t>
            </a:r>
            <a:r>
              <a:rPr lang="en-US" sz="47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4700" b="false" i="false" u="none" strike="noStrike">
                <a:solidFill>
                  <a:srgbClr val="536065"/>
                </a:solidFill>
                <a:ea typeface="Pretendard Black"/>
              </a:rPr>
              <a:t>이슈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7400" y="6019800"/>
            <a:ext cx="4686300" cy="173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채팅방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세션이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24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시간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후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자동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만료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사용자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대화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내용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유실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재접속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이전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대화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컨텍스트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상실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/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7400" y="5384800"/>
            <a:ext cx="46990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FFFFFF"/>
                </a:solidFill>
                <a:ea typeface="Pretendard Black"/>
              </a:rPr>
              <a:t>문제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lack"/>
              </a:rPr>
              <a:t>상황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048500" y="6019800"/>
            <a:ext cx="4686300" cy="2184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TTL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을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7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일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(604,800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초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)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연장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세션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관리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로직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개선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Redis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캐시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최적화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자동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백업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시스템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구현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/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35800" y="5384800"/>
            <a:ext cx="46990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FFFFFF"/>
                </a:solidFill>
                <a:ea typeface="Pretendard Black"/>
              </a:rPr>
              <a:t>해결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lack"/>
              </a:rPr>
              <a:t>방안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606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609600" y="1790700"/>
            <a:ext cx="19265900" cy="24257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918200" y="7061200"/>
            <a:ext cx="685800" cy="177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918200" y="7353300"/>
            <a:ext cx="685800" cy="1778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25500" y="3149600"/>
            <a:ext cx="167132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4580"/>
              </a:lnSpc>
            </a:pPr>
            <a:r>
              <a:rPr lang="en-US" sz="2000" b="false" i="false" u="none" strike="noStrike">
                <a:solidFill>
                  <a:srgbClr val="536065"/>
                </a:solidFill>
                <a:latin typeface="Pretendard Medium"/>
              </a:rPr>
              <a:t>AI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Medium"/>
              </a:rPr>
              <a:t>모델의</a:t>
            </a:r>
            <a:r>
              <a:rPr lang="en-US" sz="2000" b="false" i="false" u="none" strike="noStrike">
                <a:solidFill>
                  <a:srgbClr val="53606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Medium"/>
              </a:rPr>
              <a:t>정확도는</a:t>
            </a:r>
            <a:r>
              <a:rPr lang="en-US" sz="2000" b="false" i="false" u="none" strike="noStrike">
                <a:solidFill>
                  <a:srgbClr val="53606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Medium"/>
              </a:rPr>
              <a:t>입력</a:t>
            </a:r>
            <a:r>
              <a:rPr lang="en-US" sz="2000" b="false" i="false" u="none" strike="noStrike">
                <a:solidFill>
                  <a:srgbClr val="53606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Medium"/>
              </a:rPr>
              <a:t>데이터의</a:t>
            </a:r>
            <a:r>
              <a:rPr lang="en-US" sz="2000" b="false" i="false" u="none" strike="noStrike">
                <a:solidFill>
                  <a:srgbClr val="53606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Medium"/>
              </a:rPr>
              <a:t>품질에</a:t>
            </a:r>
            <a:r>
              <a:rPr lang="en-US" sz="2000" b="false" i="false" u="none" strike="noStrike">
                <a:solidFill>
                  <a:srgbClr val="53606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Medium"/>
              </a:rPr>
              <a:t>크게</a:t>
            </a:r>
            <a:r>
              <a:rPr lang="en-US" sz="2000" b="false" i="false" u="none" strike="noStrike">
                <a:solidFill>
                  <a:srgbClr val="53606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Medium"/>
              </a:rPr>
              <a:t>의존합니다</a:t>
            </a:r>
            <a:r>
              <a:rPr lang="en-US" sz="2000" b="false" i="false" u="none" strike="noStrike">
                <a:solidFill>
                  <a:srgbClr val="536065"/>
                </a:solidFill>
                <a:latin typeface="Pretendard Medium"/>
              </a:rPr>
              <a:t>.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Medium"/>
              </a:rPr>
              <a:t>기존</a:t>
            </a:r>
            <a:r>
              <a:rPr lang="en-US" sz="2000" b="false" i="false" u="none" strike="noStrike">
                <a:solidFill>
                  <a:srgbClr val="53606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Medium"/>
              </a:rPr>
              <a:t>정규화</a:t>
            </a:r>
            <a:r>
              <a:rPr lang="en-US" sz="2000" b="false" i="false" u="none" strike="noStrike">
                <a:solidFill>
                  <a:srgbClr val="53606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Medium"/>
              </a:rPr>
              <a:t>로직에서</a:t>
            </a:r>
            <a:r>
              <a:rPr lang="en-US" sz="2000" b="false" i="false" u="none" strike="noStrike">
                <a:solidFill>
                  <a:srgbClr val="53606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Medium"/>
              </a:rPr>
              <a:t>음수</a:t>
            </a:r>
            <a:r>
              <a:rPr lang="en-US" sz="2000" b="false" i="false" u="none" strike="noStrike">
                <a:solidFill>
                  <a:srgbClr val="53606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Medium"/>
              </a:rPr>
              <a:t>값을</a:t>
            </a:r>
            <a:r>
              <a:rPr lang="en-US" sz="2000" b="false" i="false" u="none" strike="noStrike">
                <a:solidFill>
                  <a:srgbClr val="53606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Medium"/>
              </a:rPr>
              <a:t>무조건</a:t>
            </a:r>
            <a:r>
              <a:rPr lang="en-US" sz="2000" b="false" i="false" u="none" strike="noStrike">
                <a:solidFill>
                  <a:srgbClr val="536065"/>
                </a:solidFill>
                <a:latin typeface="Pretendard Medium"/>
              </a:rPr>
              <a:t> 0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Medium"/>
              </a:rPr>
              <a:t>으로</a:t>
            </a:r>
            <a:r>
              <a:rPr lang="en-US" sz="2000" b="false" i="false" u="none" strike="noStrike">
                <a:solidFill>
                  <a:srgbClr val="53606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Medium"/>
              </a:rPr>
              <a:t>처리하는</a:t>
            </a:r>
            <a:r>
              <a:rPr lang="en-US" sz="2000" b="false" i="false" u="none" strike="noStrike">
                <a:solidFill>
                  <a:srgbClr val="53606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Medium"/>
              </a:rPr>
              <a:t>방식은</a:t>
            </a:r>
            <a:r>
              <a:rPr lang="en-US" sz="2000" b="false" i="false" u="none" strike="noStrike">
                <a:solidFill>
                  <a:srgbClr val="53606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Medium"/>
              </a:rPr>
              <a:t>중요한</a:t>
            </a:r>
            <a:r>
              <a:rPr lang="en-US" sz="2000" b="false" i="false" u="none" strike="noStrike">
                <a:solidFill>
                  <a:srgbClr val="53606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Medium"/>
              </a:rPr>
              <a:t>시장</a:t>
            </a:r>
            <a:r>
              <a:rPr lang="en-US" sz="2000" b="false" i="false" u="none" strike="noStrike">
                <a:solidFill>
                  <a:srgbClr val="53606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Medium"/>
              </a:rPr>
              <a:t>신호를</a:t>
            </a:r>
            <a:r>
              <a:rPr lang="en-US" sz="2000" b="false" i="false" u="none" strike="noStrike">
                <a:solidFill>
                  <a:srgbClr val="53606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Medium"/>
              </a:rPr>
              <a:t>놓치는</a:t>
            </a:r>
            <a:r>
              <a:rPr lang="en-US" sz="2000" b="false" i="false" u="none" strike="noStrike">
                <a:solidFill>
                  <a:srgbClr val="53606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Medium"/>
              </a:rPr>
              <a:t>원인이</a:t>
            </a:r>
            <a:r>
              <a:rPr lang="en-US" sz="2000" b="false" i="false" u="none" strike="noStrike">
                <a:solidFill>
                  <a:srgbClr val="536065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Medium"/>
              </a:rPr>
              <a:t>되었습니다</a:t>
            </a:r>
            <a:r>
              <a:rPr lang="en-US" sz="2000" b="false" i="false" u="none" strike="noStrike">
                <a:solidFill>
                  <a:srgbClr val="536065"/>
                </a:solidFill>
                <a:latin typeface="Pretendard Medium"/>
              </a:rPr>
              <a:t>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2800" y="2070100"/>
            <a:ext cx="16789400" cy="8382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700" b="false" i="false" u="none" strike="noStrike">
                <a:solidFill>
                  <a:srgbClr val="536065"/>
                </a:solidFill>
                <a:latin typeface="Pretendard Black"/>
              </a:rPr>
              <a:t>AI </a:t>
            </a:r>
            <a:r>
              <a:rPr lang="ko-KR" sz="4700" b="false" i="false" u="none" strike="noStrike">
                <a:solidFill>
                  <a:srgbClr val="536065"/>
                </a:solidFill>
                <a:ea typeface="Pretendard Black"/>
              </a:rPr>
              <a:t>피처</a:t>
            </a:r>
            <a:r>
              <a:rPr lang="en-US" sz="47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4700" b="false" i="false" u="none" strike="noStrike">
                <a:solidFill>
                  <a:srgbClr val="536065"/>
                </a:solidFill>
                <a:ea typeface="Pretendard Black"/>
              </a:rPr>
              <a:t>파이프라인</a:t>
            </a:r>
            <a:r>
              <a:rPr lang="en-US" sz="47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4700" b="false" i="false" u="none" strike="noStrike">
                <a:solidFill>
                  <a:srgbClr val="536065"/>
                </a:solidFill>
                <a:ea typeface="Pretendard Black"/>
              </a:rPr>
              <a:t>정규화</a:t>
            </a:r>
            <a:r>
              <a:rPr lang="en-US" sz="47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4700" b="false" i="false" u="none" strike="noStrike">
                <a:solidFill>
                  <a:srgbClr val="536065"/>
                </a:solidFill>
                <a:ea typeface="Pretendard Black"/>
              </a:rPr>
              <a:t>로직</a:t>
            </a:r>
            <a:r>
              <a:rPr lang="en-US" sz="47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4700" b="false" i="false" u="none" strike="noStrike">
                <a:solidFill>
                  <a:srgbClr val="536065"/>
                </a:solidFill>
                <a:ea typeface="Pretendard Black"/>
              </a:rPr>
              <a:t>개선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7400" y="6019800"/>
            <a:ext cx="4686300" cy="307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음수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값을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무조건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0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으로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처리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하락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추세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정보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손실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시장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변동성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신호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무시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예측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정확도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저하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잘못된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매매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신호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생성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투자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손실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위험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증가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모델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신뢰성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하락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7400" y="5384800"/>
            <a:ext cx="46990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FFFFFF"/>
                </a:solidFill>
                <a:ea typeface="Pretendard Black"/>
              </a:rPr>
              <a:t>기존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lack"/>
              </a:rPr>
              <a:t>문제점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048500" y="6019800"/>
            <a:ext cx="4686300" cy="307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의미있는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음수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신호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보존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상대적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스케일링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적용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하락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추세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정보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유지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양방향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시장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신호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포착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AI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모델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정확도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향상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예측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성능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20%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개선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투자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의사결정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품질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향상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35800" y="5384800"/>
            <a:ext cx="46990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FFFFFF"/>
                </a:solidFill>
                <a:ea typeface="Pretendard Black"/>
              </a:rPr>
              <a:t>개선된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lack"/>
              </a:rPr>
              <a:t>로직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00100" y="1587500"/>
            <a:ext cx="16776700" cy="838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700" b="false" i="false" u="none" strike="noStrike">
                <a:solidFill>
                  <a:srgbClr val="536065"/>
                </a:solidFill>
                <a:ea typeface="Pretendard Black"/>
              </a:rPr>
              <a:t>인프라</a:t>
            </a:r>
            <a:r>
              <a:rPr lang="en-US" sz="47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4700" b="false" i="false" u="none" strike="noStrike">
                <a:solidFill>
                  <a:srgbClr val="536065"/>
                </a:solidFill>
                <a:ea typeface="Pretendard Black"/>
              </a:rPr>
              <a:t>및</a:t>
            </a:r>
            <a:r>
              <a:rPr lang="en-US" sz="47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4700" b="false" i="false" u="none" strike="noStrike">
                <a:solidFill>
                  <a:srgbClr val="536065"/>
                </a:solidFill>
                <a:ea typeface="Pretendard Black"/>
              </a:rPr>
              <a:t>배포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254000" y="1790700"/>
            <a:ext cx="762000" cy="48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00100" y="2895600"/>
            <a:ext cx="16637000" cy="1143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00100" y="4330700"/>
            <a:ext cx="16637000" cy="1143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00100" y="5765800"/>
            <a:ext cx="16637000" cy="1143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00100" y="7188200"/>
            <a:ext cx="16637000" cy="1143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00100" y="8623300"/>
            <a:ext cx="16637000" cy="11430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829300" y="3263900"/>
            <a:ext cx="11239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컨테이너화된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개발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및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배포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환경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구축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3800" y="3238500"/>
            <a:ext cx="42291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Docker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29300" y="4699000"/>
            <a:ext cx="11239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자동화된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CI/CD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파이프라인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구성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93800" y="4673600"/>
            <a:ext cx="42291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Jenkins Pipeline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829300" y="6134100"/>
            <a:ext cx="11239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클라우드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기반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서버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인프라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운영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93800" y="6096000"/>
            <a:ext cx="42291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AWS EC2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829300" y="7556500"/>
            <a:ext cx="11239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로그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기반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시스템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모니터링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구현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93800" y="7531100"/>
            <a:ext cx="42291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모니터링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829300" y="8991600"/>
            <a:ext cx="11239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토큰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기반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인증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및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권한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관리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시스템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93800" y="8966200"/>
            <a:ext cx="42291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보안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00100" y="1587500"/>
            <a:ext cx="16776700" cy="838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700" b="false" i="false" u="none" strike="noStrike">
                <a:solidFill>
                  <a:srgbClr val="536065"/>
                </a:solidFill>
                <a:ea typeface="Pretendard Black"/>
              </a:rPr>
              <a:t>현재</a:t>
            </a:r>
            <a:r>
              <a:rPr lang="en-US" sz="47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4700" b="false" i="false" u="none" strike="noStrike">
                <a:solidFill>
                  <a:srgbClr val="536065"/>
                </a:solidFill>
                <a:ea typeface="Pretendard Black"/>
              </a:rPr>
              <a:t>개발</a:t>
            </a:r>
            <a:r>
              <a:rPr lang="en-US" sz="47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4700" b="false" i="false" u="none" strike="noStrike">
                <a:solidFill>
                  <a:srgbClr val="536065"/>
                </a:solidFill>
                <a:ea typeface="Pretendard Black"/>
              </a:rPr>
              <a:t>상태</a:t>
            </a:r>
            <a:r>
              <a:rPr lang="en-US" sz="4700" b="false" i="false" u="none" strike="noStrike">
                <a:solidFill>
                  <a:srgbClr val="536065"/>
                </a:solidFill>
                <a:latin typeface="Pretendard Black"/>
              </a:rPr>
              <a:t> - </a:t>
            </a:r>
            <a:r>
              <a:rPr lang="ko-KR" sz="4700" b="false" i="false" u="none" strike="noStrike">
                <a:solidFill>
                  <a:srgbClr val="536065"/>
                </a:solidFill>
                <a:ea typeface="Pretendard Black"/>
              </a:rPr>
              <a:t>완료된</a:t>
            </a:r>
            <a:r>
              <a:rPr lang="en-US" sz="47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4700" b="false" i="false" u="none" strike="noStrike">
                <a:solidFill>
                  <a:srgbClr val="536065"/>
                </a:solidFill>
                <a:ea typeface="Pretendard Black"/>
              </a:rPr>
              <a:t>기능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254000" y="1790700"/>
            <a:ext cx="762000" cy="48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451600" y="2844800"/>
            <a:ext cx="5372100" cy="3187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077700" y="2844800"/>
            <a:ext cx="5372100" cy="3187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12800" y="6286500"/>
            <a:ext cx="5372100" cy="3187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451600" y="6286500"/>
            <a:ext cx="5372100" cy="3187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2077700" y="6286500"/>
            <a:ext cx="5372100" cy="31877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6654800" y="7543800"/>
            <a:ext cx="4978400" cy="173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자산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현황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실시간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추적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기능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기본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포트폴리오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분석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도구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수익률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계산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시각화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자산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배분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추천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기능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54800" y="6883400"/>
            <a:ext cx="49911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FFFFFF"/>
                </a:solidFill>
                <a:ea typeface="Pretendard Black"/>
              </a:rPr>
              <a:t>포트폴리오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lack"/>
              </a:rPr>
              <a:t>기본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lack"/>
              </a:rPr>
              <a:t>관리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280900" y="7543800"/>
            <a:ext cx="4978400" cy="173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다중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환경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Docker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구성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완료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자동화된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이미지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빌드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시스템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컨테이너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오케스트레이션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설정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로그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수집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및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모니터링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통합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268200" y="6883400"/>
            <a:ext cx="49911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Docker </a:t>
            </a: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기반</a:t>
            </a: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배포</a:t>
            </a: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시스템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6000" y="7543800"/>
            <a:ext cx="4978400" cy="173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한국투자증권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API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연동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완료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WebSocket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기반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실시간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데이터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시장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뉴스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자동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수집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및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분류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데이터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정규화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파이프라인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구축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3300" y="6883400"/>
            <a:ext cx="49911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실시간</a:t>
            </a: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시장</a:t>
            </a: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데이터</a:t>
            </a: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연동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54800" y="4102100"/>
            <a:ext cx="4978400" cy="173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토큰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기반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사용자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인증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구현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권한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관리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시스템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완성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소셜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로그인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연동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완료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보안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취약점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검사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및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개선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54800" y="3454400"/>
            <a:ext cx="49911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기본</a:t>
            </a: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인증</a:t>
            </a: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시스템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280900" y="4102100"/>
            <a:ext cx="4978400" cy="173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자연어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기반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질의응답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시스템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투자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관련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지식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데이터베이스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구축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컨텍스트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인식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대화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기능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사용자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맞춤형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응답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생성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268200" y="3454400"/>
            <a:ext cx="49911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FFFFFF"/>
                </a:solidFill>
                <a:latin typeface="Pretendard Black"/>
              </a:rPr>
              <a:t>AI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lack"/>
              </a:rPr>
              <a:t>챗봇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lack"/>
              </a:rPr>
              <a:t>핵심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lack"/>
              </a:rPr>
              <a:t>기능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00100" y="1587500"/>
            <a:ext cx="16776700" cy="838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700" b="false" i="false" u="none" strike="noStrike">
                <a:solidFill>
                  <a:srgbClr val="536065"/>
                </a:solidFill>
                <a:ea typeface="Pretendard Black"/>
              </a:rPr>
              <a:t>시스템</a:t>
            </a:r>
            <a:r>
              <a:rPr lang="en-US" sz="47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4700" b="false" i="false" u="none" strike="noStrike">
                <a:solidFill>
                  <a:srgbClr val="536065"/>
                </a:solidFill>
                <a:ea typeface="Pretendard Black"/>
              </a:rPr>
              <a:t>안정성</a:t>
            </a:r>
            <a:r>
              <a:rPr lang="en-US" sz="47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4700" b="false" i="false" u="none" strike="noStrike">
                <a:solidFill>
                  <a:srgbClr val="536065"/>
                </a:solidFill>
                <a:ea typeface="Pretendard Black"/>
              </a:rPr>
              <a:t>평가</a:t>
            </a:r>
            <a:r>
              <a:rPr lang="en-US" sz="4700" b="false" i="false" u="none" strike="noStrike">
                <a:solidFill>
                  <a:srgbClr val="536065"/>
                </a:solidFill>
                <a:latin typeface="Pretendard Black"/>
              </a:rPr>
              <a:t> - </a:t>
            </a:r>
            <a:r>
              <a:rPr lang="ko-KR" sz="4700" b="false" i="false" u="none" strike="noStrike">
                <a:solidFill>
                  <a:srgbClr val="536065"/>
                </a:solidFill>
                <a:ea typeface="Pretendard Black"/>
              </a:rPr>
              <a:t>성능</a:t>
            </a:r>
            <a:r>
              <a:rPr lang="en-US" sz="47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4700" b="false" i="false" u="none" strike="noStrike">
                <a:solidFill>
                  <a:srgbClr val="536065"/>
                </a:solidFill>
                <a:ea typeface="Pretendard Black"/>
              </a:rPr>
              <a:t>지표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254000" y="1790700"/>
            <a:ext cx="762000" cy="48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451600" y="2844800"/>
            <a:ext cx="5372100" cy="3187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077700" y="2844800"/>
            <a:ext cx="5372100" cy="3187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12800" y="6286500"/>
            <a:ext cx="5372100" cy="3187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451600" y="6286500"/>
            <a:ext cx="5372100" cy="3187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2077700" y="6286500"/>
            <a:ext cx="5372100" cy="31877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6654800" y="7543800"/>
            <a:ext cx="4978400" cy="173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Redis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기반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고성능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캐싱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구현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평균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캐시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히트율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85%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달성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메모리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사용량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최적화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완료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분산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캐시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구조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안정적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운영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54800" y="6883400"/>
            <a:ext cx="49911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FFFFFF"/>
                </a:solidFill>
                <a:ea typeface="Pretendard Black"/>
              </a:rPr>
              <a:t>캐시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lack"/>
              </a:rPr>
              <a:t>시스템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280900" y="7543800"/>
            <a:ext cx="4978400" cy="173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로그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기반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시스템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모니터링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구축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실시간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알림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시스템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작동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중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주요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지표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대시보드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구현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이상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징후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자동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감지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기능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268200" y="6883400"/>
            <a:ext cx="49911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모니터링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6000" y="7543800"/>
            <a:ext cx="4978400" cy="173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MySQL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샤드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구성으로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확장성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확보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읽기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/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쓰기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분리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아키텍처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구현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평균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쿼리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응답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시간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0.3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초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백업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시스템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정상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작동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3300" y="6883400"/>
            <a:ext cx="49911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데이터베이스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54800" y="4102100"/>
            <a:ext cx="4978400" cy="173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연속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3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일간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안정적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운영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확인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- 99.8%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가동률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달성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평균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응답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시간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0.8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초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유지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피크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타임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성능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저하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없음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54800" y="3454400"/>
            <a:ext cx="49911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서버</a:t>
            </a: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가동률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280900" y="4102100"/>
            <a:ext cx="4978400" cy="173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한국투자증권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API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정상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연동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토큰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갱신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자동화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구현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평균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API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응답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시간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1.2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초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에러율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0.5%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이하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유지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268200" y="3454400"/>
            <a:ext cx="49911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FFFFFF"/>
                </a:solidFill>
                <a:latin typeface="Pretendard Black"/>
              </a:rPr>
              <a:t>API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lack"/>
              </a:rPr>
              <a:t>응답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25500" y="6413500"/>
            <a:ext cx="8089900" cy="3009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372600" y="6413500"/>
            <a:ext cx="8089900" cy="3022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00100" y="1587500"/>
            <a:ext cx="16776700" cy="838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700" b="false" i="false" u="none" strike="noStrike">
                <a:solidFill>
                  <a:srgbClr val="536065"/>
                </a:solidFill>
                <a:ea typeface="Pretendard Black"/>
              </a:rPr>
              <a:t>시스템</a:t>
            </a:r>
            <a:r>
              <a:rPr lang="en-US" sz="47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4700" b="false" i="false" u="none" strike="noStrike">
                <a:solidFill>
                  <a:srgbClr val="536065"/>
                </a:solidFill>
                <a:ea typeface="Pretendard Black"/>
              </a:rPr>
              <a:t>안정성</a:t>
            </a:r>
            <a:r>
              <a:rPr lang="en-US" sz="47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4700" b="false" i="false" u="none" strike="noStrike">
                <a:solidFill>
                  <a:srgbClr val="536065"/>
                </a:solidFill>
                <a:ea typeface="Pretendard Black"/>
              </a:rPr>
              <a:t>평가</a:t>
            </a:r>
            <a:r>
              <a:rPr lang="en-US" sz="4700" b="false" i="false" u="none" strike="noStrike">
                <a:solidFill>
                  <a:srgbClr val="536065"/>
                </a:solidFill>
                <a:latin typeface="Pretendard Black"/>
              </a:rPr>
              <a:t> - </a:t>
            </a:r>
            <a:r>
              <a:rPr lang="ko-KR" sz="4700" b="false" i="false" u="none" strike="noStrike">
                <a:solidFill>
                  <a:srgbClr val="536065"/>
                </a:solidFill>
                <a:ea typeface="Pretendard Black"/>
              </a:rPr>
              <a:t>주의사항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-254000" y="1790700"/>
            <a:ext cx="762000" cy="482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372600" y="2844800"/>
            <a:ext cx="8089900" cy="3009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25500" y="2844800"/>
            <a:ext cx="8089900" cy="30226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231900" y="4254500"/>
            <a:ext cx="7251700" cy="1282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just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초기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연결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시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간헐적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실패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발생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중</a:t>
            </a:r>
          </a:p>
          <a:p>
            <a:pPr algn="just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재시도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로직으로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현재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대응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중</a:t>
            </a:r>
          </a:p>
          <a:p>
            <a:pPr algn="just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근본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원인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분석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및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해결책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개발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진행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중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57300" y="3581400"/>
            <a:ext cx="72644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MySQL </a:t>
            </a: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연결</a:t>
            </a: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간헐적</a:t>
            </a: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실패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91700" y="4254500"/>
            <a:ext cx="7251700" cy="1282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just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AWS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서비스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테스트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현재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스킵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상태</a:t>
            </a:r>
          </a:p>
          <a:p>
            <a:pPr algn="just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로컬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환경과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테스트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서버만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활용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중</a:t>
            </a:r>
          </a:p>
          <a:p>
            <a:pPr algn="just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클라우드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마이그레이션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계획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수립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필요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17100" y="3581400"/>
            <a:ext cx="72644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FFFFFF"/>
                </a:solidFill>
                <a:latin typeface="Pretendard Black"/>
              </a:rPr>
              <a:t>AWS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lack"/>
              </a:rPr>
              <a:t>서비스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lack"/>
              </a:rPr>
              <a:t>테스트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lack"/>
              </a:rPr>
              <a:t>현황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1900" y="7823200"/>
            <a:ext cx="7251700" cy="1282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just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개발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환경에서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Redis FLUSHALL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사용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중</a:t>
            </a:r>
          </a:p>
          <a:p>
            <a:pPr algn="just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프로덕션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환경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적용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주의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필요</a:t>
            </a:r>
          </a:p>
          <a:p>
            <a:pPr algn="just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캐시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무효화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전략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재검토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중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7300" y="7150100"/>
            <a:ext cx="72644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FFFFFF"/>
                </a:solidFill>
                <a:latin typeface="Pretendard Black"/>
              </a:rPr>
              <a:t>Redis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lack"/>
              </a:rPr>
              <a:t>관련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lack"/>
              </a:rPr>
              <a:t>이슈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91700" y="7823200"/>
            <a:ext cx="7251700" cy="1282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just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API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키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관리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시스템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개선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필요</a:t>
            </a:r>
          </a:p>
          <a:p>
            <a:pPr algn="just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HTTPS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적용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상태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확인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필요</a:t>
            </a:r>
          </a:p>
          <a:p>
            <a:pPr algn="just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사용자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데이터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암호화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전략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검토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중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17100" y="7150100"/>
            <a:ext cx="72644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보안</a:t>
            </a: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관련</a:t>
            </a: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주의사항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00100" y="1587500"/>
            <a:ext cx="16776700" cy="838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700" b="false" i="false" u="none" strike="noStrike">
                <a:solidFill>
                  <a:srgbClr val="536065"/>
                </a:solidFill>
                <a:ea typeface="Pretendard Black"/>
              </a:rPr>
              <a:t>주요</a:t>
            </a:r>
            <a:r>
              <a:rPr lang="en-US" sz="47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4700" b="false" i="false" u="none" strike="noStrike">
                <a:solidFill>
                  <a:srgbClr val="536065"/>
                </a:solidFill>
                <a:ea typeface="Pretendard Black"/>
              </a:rPr>
              <a:t>성과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254000" y="1790700"/>
            <a:ext cx="762000" cy="48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00100" y="2895600"/>
            <a:ext cx="16637000" cy="1143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00100" y="4330700"/>
            <a:ext cx="16637000" cy="1143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00100" y="5765800"/>
            <a:ext cx="16637000" cy="1143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00100" y="7188200"/>
            <a:ext cx="16637000" cy="1143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00100" y="8623300"/>
            <a:ext cx="16637000" cy="11430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829300" y="3263900"/>
            <a:ext cx="11239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실시간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AI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트레이딩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플랫폼의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핵심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기능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구현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완료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3800" y="3238500"/>
            <a:ext cx="42291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핵심</a:t>
            </a: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기능</a:t>
            </a: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구현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29300" y="4699000"/>
            <a:ext cx="11239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마이크로서비스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아키텍처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기반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확장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가능한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시스템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구축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93800" y="4673600"/>
            <a:ext cx="42291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확장</a:t>
            </a: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가능</a:t>
            </a: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시스템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829300" y="6134100"/>
            <a:ext cx="11239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실전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배포를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위한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CI/CD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파이프라인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구성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완료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93800" y="6096000"/>
            <a:ext cx="42291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CI/CD </a:t>
            </a: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파이프라인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829300" y="7556500"/>
            <a:ext cx="11239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체계적인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문서화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시스템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구축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및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개발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가이드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작성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93800" y="7531100"/>
            <a:ext cx="42291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문서화</a:t>
            </a: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완성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829300" y="8991600"/>
            <a:ext cx="11239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채팅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세션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및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AI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파이프라인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등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주요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기술적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이슈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해결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93800" y="8966200"/>
            <a:ext cx="42291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기술</a:t>
            </a: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이슈</a:t>
            </a: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해결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-76200" y="2374900"/>
            <a:ext cx="17551400" cy="533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730500" y="2019300"/>
            <a:ext cx="1524000" cy="1193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6700" b="false" i="false" u="none" strike="noStrike">
                <a:solidFill>
                  <a:srgbClr val="EBEBEB"/>
                </a:solidFill>
                <a:latin typeface="Pretendard Black"/>
              </a:rPr>
              <a:t>01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382000" y="2019300"/>
            <a:ext cx="1524000" cy="1193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6700" b="false" i="false" u="none" strike="noStrike" spc="-300">
                <a:solidFill>
                  <a:srgbClr val="EBEBEB"/>
                </a:solidFill>
                <a:latin typeface="Pretendard Black"/>
              </a:rPr>
              <a:t>02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033500" y="2019300"/>
            <a:ext cx="1524000" cy="1193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6700" b="false" i="false" u="none" strike="noStrike" spc="-400">
                <a:solidFill>
                  <a:srgbClr val="EBEBEB"/>
                </a:solidFill>
                <a:latin typeface="Pretendard Black"/>
              </a:rPr>
              <a:t>03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85900" y="4114800"/>
            <a:ext cx="4216400" cy="1168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Light"/>
              </a:rPr>
              <a:t>분석</a:t>
            </a:r>
            <a:r>
              <a:rPr lang="en-US" sz="20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Light"/>
              </a:rPr>
              <a:t>기간</a:t>
            </a:r>
          </a:p>
          <a:p>
            <a:pPr algn="ct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Light"/>
              </a:rPr>
              <a:t>분석</a:t>
            </a:r>
            <a:r>
              <a:rPr lang="en-US" sz="20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Light"/>
              </a:rPr>
              <a:t>방법</a:t>
            </a:r>
          </a:p>
          <a:p>
            <a:pPr algn="ct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Light"/>
              </a:rPr>
              <a:t>분석</a:t>
            </a:r>
            <a:r>
              <a:rPr lang="en-US" sz="20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Light"/>
              </a:rPr>
              <a:t>대상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73200" y="3479800"/>
            <a:ext cx="42291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프로젝트</a:t>
            </a: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개요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035800" y="4114800"/>
            <a:ext cx="4216400" cy="1168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536065"/>
                </a:solidFill>
                <a:latin typeface="Pretendard Light"/>
              </a:rPr>
              <a:t>- 2025-08-15</a:t>
            </a:r>
          </a:p>
          <a:p>
            <a:pPr algn="ct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536065"/>
                </a:solidFill>
                <a:latin typeface="Pretendard Light"/>
              </a:rPr>
              <a:t>- 2025-08-14</a:t>
            </a:r>
          </a:p>
          <a:p>
            <a:pPr algn="ct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536065"/>
                </a:solidFill>
                <a:latin typeface="Pretendard Light"/>
              </a:rPr>
              <a:t>- 2025-08-13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35800" y="3479800"/>
            <a:ext cx="42291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일별</a:t>
            </a: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활동</a:t>
            </a: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로그</a:t>
            </a: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분석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687300" y="4114800"/>
            <a:ext cx="4216400" cy="1168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Light"/>
              </a:rPr>
              <a:t>백엔드</a:t>
            </a:r>
            <a:r>
              <a:rPr lang="en-US" sz="20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Light"/>
              </a:rPr>
              <a:t>서버</a:t>
            </a:r>
          </a:p>
          <a:p>
            <a:pPr algn="ct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Light"/>
              </a:rPr>
              <a:t>프론트엔드</a:t>
            </a:r>
            <a:r>
              <a:rPr lang="en-US" sz="20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Light"/>
              </a:rPr>
              <a:t>앱</a:t>
            </a:r>
          </a:p>
          <a:p>
            <a:pPr algn="ct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536065"/>
                </a:solidFill>
                <a:latin typeface="Pretendard Light"/>
              </a:rPr>
              <a:t>- Docker &amp; CI/CD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687300" y="3479800"/>
            <a:ext cx="42291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프로젝트</a:t>
            </a: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구조</a:t>
            </a: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현황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-88900" y="6464300"/>
            <a:ext cx="17551400" cy="5334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717800" y="6121400"/>
            <a:ext cx="1524000" cy="1193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6700" b="false" i="false" u="none" strike="noStrike">
                <a:solidFill>
                  <a:srgbClr val="EBEBEB"/>
                </a:solidFill>
                <a:latin typeface="Pretendard Black"/>
              </a:rPr>
              <a:t>04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369300" y="6121400"/>
            <a:ext cx="1524000" cy="1193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6700" b="false" i="false" u="none" strike="noStrike" spc="-300">
                <a:solidFill>
                  <a:srgbClr val="EBEBEB"/>
                </a:solidFill>
                <a:latin typeface="Pretendard Black"/>
              </a:rPr>
              <a:t>05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020800" y="6121400"/>
            <a:ext cx="1524000" cy="1193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6700" b="false" i="false" u="none" strike="noStrike" spc="-400">
                <a:solidFill>
                  <a:srgbClr val="EBEBEB"/>
                </a:solidFill>
                <a:latin typeface="Pretendard Black"/>
              </a:rPr>
              <a:t>06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73200" y="8216900"/>
            <a:ext cx="4216400" cy="1168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536065"/>
                </a:solidFill>
                <a:latin typeface="Pretendard Light"/>
              </a:rPr>
              <a:t>- AI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Light"/>
              </a:rPr>
              <a:t>기반</a:t>
            </a:r>
            <a:r>
              <a:rPr lang="en-US" sz="20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Light"/>
              </a:rPr>
              <a:t>기능</a:t>
            </a:r>
          </a:p>
          <a:p>
            <a:pPr algn="ct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Light"/>
              </a:rPr>
              <a:t>투자</a:t>
            </a:r>
            <a:r>
              <a:rPr lang="en-US" sz="20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Light"/>
              </a:rPr>
              <a:t>관련</a:t>
            </a:r>
            <a:r>
              <a:rPr lang="en-US" sz="20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Light"/>
              </a:rPr>
              <a:t>기능</a:t>
            </a:r>
          </a:p>
          <a:p>
            <a:pPr algn="ct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Light"/>
              </a:rPr>
              <a:t>기술적</a:t>
            </a:r>
            <a:r>
              <a:rPr lang="en-US" sz="20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Light"/>
              </a:rPr>
              <a:t>기능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60500" y="7581900"/>
            <a:ext cx="42291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주요</a:t>
            </a: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기능</a:t>
            </a: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및</a:t>
            </a: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서비스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023100" y="8216900"/>
            <a:ext cx="4216400" cy="1168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Light"/>
              </a:rPr>
              <a:t>채팅</a:t>
            </a:r>
            <a:r>
              <a:rPr lang="en-US" sz="20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Light"/>
              </a:rPr>
              <a:t>시스템</a:t>
            </a:r>
            <a:r>
              <a:rPr lang="en-US" sz="20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Light"/>
              </a:rPr>
              <a:t>개선</a:t>
            </a:r>
          </a:p>
          <a:p>
            <a:pPr algn="ct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536065"/>
                </a:solidFill>
                <a:latin typeface="Pretendard Light"/>
              </a:rPr>
              <a:t>- AI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Light"/>
              </a:rPr>
              <a:t>파이프라인</a:t>
            </a:r>
            <a:r>
              <a:rPr lang="en-US" sz="20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Light"/>
              </a:rPr>
              <a:t>개선</a:t>
            </a:r>
          </a:p>
          <a:p>
            <a:pPr algn="ct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Light"/>
              </a:rPr>
              <a:t>기술</a:t>
            </a:r>
            <a:r>
              <a:rPr lang="en-US" sz="20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Light"/>
              </a:rPr>
              <a:t>스택</a:t>
            </a:r>
            <a:r>
              <a:rPr lang="en-US" sz="20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Light"/>
              </a:rPr>
              <a:t>현황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023100" y="7581900"/>
            <a:ext cx="42291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기술적</a:t>
            </a: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이슈</a:t>
            </a: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및</a:t>
            </a: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해결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674600" y="8216900"/>
            <a:ext cx="4216400" cy="1168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Light"/>
              </a:rPr>
              <a:t>현재</a:t>
            </a:r>
            <a:r>
              <a:rPr lang="en-US" sz="20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Light"/>
              </a:rPr>
              <a:t>개발</a:t>
            </a:r>
            <a:r>
              <a:rPr lang="en-US" sz="20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Light"/>
              </a:rPr>
              <a:t>상태</a:t>
            </a:r>
          </a:p>
          <a:p>
            <a:pPr algn="ct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Light"/>
              </a:rPr>
              <a:t>로드맵</a:t>
            </a:r>
          </a:p>
          <a:p>
            <a:pPr algn="ct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Light"/>
              </a:rPr>
              <a:t>주요</a:t>
            </a:r>
            <a:r>
              <a:rPr lang="en-US" sz="20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536065"/>
                </a:solidFill>
                <a:ea typeface="Pretendard Light"/>
              </a:rPr>
              <a:t>성과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674600" y="7581900"/>
            <a:ext cx="42291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향후</a:t>
            </a: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계획</a:t>
            </a: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및</a:t>
            </a: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결론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25500" y="546100"/>
            <a:ext cx="16802100" cy="102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800" b="false" i="false" u="none" strike="noStrike" spc="-200">
                <a:solidFill>
                  <a:srgbClr val="536065"/>
                </a:solidFill>
                <a:ea typeface="Pretendard Black"/>
              </a:rPr>
              <a:t>목차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609600" y="1790700"/>
            <a:ext cx="19265900" cy="2425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4229100"/>
            <a:ext cx="6654800" cy="60579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25500" y="3149600"/>
            <a:ext cx="167132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458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SKN12-FINAL-2TEAM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Medium"/>
              </a:rPr>
              <a:t>프로젝트의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Medium"/>
              </a:rPr>
              <a:t>최근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Medium"/>
              </a:rPr>
              <a:t>일주일간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Medium"/>
              </a:rPr>
              <a:t>변동사항을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Medium"/>
              </a:rPr>
              <a:t>분석한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Medium"/>
              </a:rPr>
              <a:t>주간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Medium"/>
              </a:rPr>
              <a:t>보고서입니다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.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Medium"/>
              </a:rPr>
              <a:t>프로젝트의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Medium"/>
              </a:rPr>
              <a:t>진행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Medium"/>
              </a:rPr>
              <a:t>상황과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Medium"/>
              </a:rPr>
              <a:t>주요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Medium"/>
              </a:rPr>
              <a:t>이슈를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Medium"/>
              </a:rPr>
              <a:t>파악하기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Medium"/>
              </a:rPr>
              <a:t>위해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Medium"/>
              </a:rPr>
              <a:t>작성되었습니다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12800" y="2070100"/>
            <a:ext cx="16789400" cy="8382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700" b="false" i="false" u="none" strike="noStrike">
                <a:solidFill>
                  <a:srgbClr val="FFFFFF"/>
                </a:solidFill>
                <a:ea typeface="Pretendard Black"/>
              </a:rPr>
              <a:t>프로젝트</a:t>
            </a:r>
            <a:r>
              <a:rPr lang="en-US" sz="4700" b="false" i="false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4700" b="false" i="false" u="none" strike="noStrike">
                <a:solidFill>
                  <a:srgbClr val="FFFFFF"/>
                </a:solidFill>
                <a:ea typeface="Pretendard Black"/>
              </a:rPr>
              <a:t>개요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908800" y="4483100"/>
            <a:ext cx="5092700" cy="55499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7226300" y="5803900"/>
            <a:ext cx="4470400" cy="3530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just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분석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기간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: 2025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년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8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월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8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일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~ 2025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년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8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월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15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일</a:t>
            </a:r>
          </a:p>
          <a:p>
            <a:pPr algn="just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/>
            </a:r>
          </a:p>
          <a:p>
            <a:pPr algn="just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분석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방법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: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로그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파일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,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프로젝트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구조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,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문서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분석을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통해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데이터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수집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및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정리</a:t>
            </a:r>
          </a:p>
          <a:p>
            <a:pPr algn="just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/>
            </a:r>
          </a:p>
          <a:p>
            <a:pPr algn="just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주요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활동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현황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: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일별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활동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로그를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중심으로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프로젝트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진행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상황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파악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251700" y="5130800"/>
            <a:ext cx="44831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분석</a:t>
            </a: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기간</a:t>
            </a: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및</a:t>
            </a: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방법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395200" y="4495800"/>
            <a:ext cx="5092700" cy="55499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2700000" y="5816600"/>
            <a:ext cx="4470400" cy="3530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just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AI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기반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스마트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투자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플랫폼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(AI Trading Platform)</a:t>
            </a:r>
          </a:p>
          <a:p>
            <a:pPr algn="just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/>
            </a:r>
          </a:p>
          <a:p>
            <a:pPr algn="just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실시간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시장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데이터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연동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및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AI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기반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투자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분석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시스템</a:t>
            </a:r>
          </a:p>
          <a:p>
            <a:pPr algn="just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/>
            </a:r>
          </a:p>
          <a:p>
            <a:pPr algn="just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한국투자증권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API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연동을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통한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실제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투자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플랫폼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725400" y="5143500"/>
            <a:ext cx="44831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분석</a:t>
            </a: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대상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609600" y="-254000"/>
            <a:ext cx="19265900" cy="58039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397000"/>
            <a:ext cx="16230600" cy="1181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600" b="false" i="false" u="none" strike="noStrike" spc="-200">
                <a:solidFill>
                  <a:srgbClr val="EBEBEB"/>
                </a:solidFill>
                <a:ea typeface="Pretendard Black"/>
              </a:rPr>
              <a:t>일별</a:t>
            </a:r>
            <a:r>
              <a:rPr lang="en-US" sz="6600" b="false" i="false" u="none" strike="noStrike" spc="-200">
                <a:solidFill>
                  <a:srgbClr val="EBEBEB"/>
                </a:solidFill>
                <a:latin typeface="Pretendard Black"/>
              </a:rPr>
              <a:t> </a:t>
            </a:r>
            <a:r>
              <a:rPr lang="ko-KR" sz="6600" b="false" i="false" u="none" strike="noStrike" spc="-200">
                <a:solidFill>
                  <a:srgbClr val="EBEBEB"/>
                </a:solidFill>
                <a:ea typeface="Pretendard Black"/>
              </a:rPr>
              <a:t>활동</a:t>
            </a:r>
            <a:r>
              <a:rPr lang="en-US" sz="6600" b="false" i="false" u="none" strike="noStrike" spc="-200">
                <a:solidFill>
                  <a:srgbClr val="EBEBEB"/>
                </a:solidFill>
                <a:latin typeface="Pretendard Black"/>
              </a:rPr>
              <a:t> </a:t>
            </a:r>
            <a:r>
              <a:rPr lang="ko-KR" sz="6600" b="false" i="false" u="none" strike="noStrike" spc="-200">
                <a:solidFill>
                  <a:srgbClr val="EBEBEB"/>
                </a:solidFill>
                <a:ea typeface="Pretendard Black"/>
              </a:rPr>
              <a:t>로그</a:t>
            </a:r>
            <a:r>
              <a:rPr lang="en-US" sz="6600" b="false" i="false" u="none" strike="noStrike" spc="-200">
                <a:solidFill>
                  <a:srgbClr val="EBEBEB"/>
                </a:solidFill>
                <a:latin typeface="Pretendard Black"/>
              </a:rPr>
              <a:t> </a:t>
            </a:r>
            <a:r>
              <a:rPr lang="ko-KR" sz="6600" b="false" i="false" u="none" strike="noStrike" spc="-200">
                <a:solidFill>
                  <a:srgbClr val="EBEBEB"/>
                </a:solidFill>
                <a:ea typeface="Pretendard Black"/>
              </a:rPr>
              <a:t>분석</a:t>
            </a:r>
            <a:r>
              <a:rPr lang="en-US" sz="6600" b="false" i="false" u="none" strike="noStrike" spc="-200">
                <a:solidFill>
                  <a:srgbClr val="EBEBEB"/>
                </a:solidFill>
                <a:latin typeface="Pretendard Black"/>
              </a:rPr>
              <a:t> (1)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82700" y="2743200"/>
            <a:ext cx="15722600" cy="660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1800" b="false" i="false" u="none" strike="noStrike">
                <a:solidFill>
                  <a:srgbClr val="EBEBEB"/>
                </a:solidFill>
                <a:latin typeface="Pretendard Light"/>
              </a:rPr>
              <a:t>2025</a:t>
            </a:r>
            <a:r>
              <a:rPr lang="ko-KR" sz="1800" b="false" i="false" u="none" strike="noStrike">
                <a:solidFill>
                  <a:srgbClr val="EBEBEB"/>
                </a:solidFill>
                <a:ea typeface="Pretendard Light"/>
              </a:rPr>
              <a:t>년</a:t>
            </a:r>
            <a:r>
              <a:rPr lang="en-US" sz="1800" b="false" i="false" u="none" strike="noStrike">
                <a:solidFill>
                  <a:srgbClr val="EBEBEB"/>
                </a:solidFill>
                <a:latin typeface="Pretendard Light"/>
              </a:rPr>
              <a:t> 8</a:t>
            </a:r>
            <a:r>
              <a:rPr lang="ko-KR" sz="1800" b="false" i="false" u="none" strike="noStrike">
                <a:solidFill>
                  <a:srgbClr val="EBEBEB"/>
                </a:solidFill>
                <a:ea typeface="Pretendard Light"/>
              </a:rPr>
              <a:t>월</a:t>
            </a:r>
            <a:r>
              <a:rPr lang="en-US" sz="1800" b="false" i="false" u="none" strike="noStrike">
                <a:solidFill>
                  <a:srgbClr val="EBEBEB"/>
                </a:solidFill>
                <a:latin typeface="Pretendard Light"/>
              </a:rPr>
              <a:t> 15</a:t>
            </a:r>
            <a:r>
              <a:rPr lang="ko-KR" sz="1800" b="false" i="false" u="none" strike="noStrike">
                <a:solidFill>
                  <a:srgbClr val="EBEBEB"/>
                </a:solidFill>
                <a:ea typeface="Pretendard Light"/>
              </a:rPr>
              <a:t>일</a:t>
            </a:r>
            <a:r>
              <a:rPr lang="en-US" sz="1800" b="false" i="false" u="none" strike="noStrike">
                <a:solidFill>
                  <a:srgbClr val="EBEBEB"/>
                </a:solidFill>
                <a:latin typeface="Pretendard Light"/>
              </a:rPr>
              <a:t>(</a:t>
            </a:r>
            <a:r>
              <a:rPr lang="ko-KR" sz="1800" b="false" i="false" u="none" strike="noStrike">
                <a:solidFill>
                  <a:srgbClr val="EBEBEB"/>
                </a:solidFill>
                <a:ea typeface="Pretendard Light"/>
              </a:rPr>
              <a:t>최근</a:t>
            </a:r>
            <a:r>
              <a:rPr lang="en-US" sz="1800" b="false" i="false" u="none" strike="noStrike">
                <a:solidFill>
                  <a:srgbClr val="EBEBEB"/>
                </a:solidFill>
                <a:latin typeface="Pretendard Light"/>
              </a:rPr>
              <a:t>) </a:t>
            </a:r>
            <a:r>
              <a:rPr lang="ko-KR" sz="1800" b="false" i="false" u="none" strike="noStrike">
                <a:solidFill>
                  <a:srgbClr val="EBEBEB"/>
                </a:solidFill>
                <a:ea typeface="Pretendard Light"/>
              </a:rPr>
              <a:t>서버</a:t>
            </a:r>
            <a:r>
              <a:rPr lang="en-US" sz="1800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EBEBEB"/>
                </a:solidFill>
                <a:ea typeface="Pretendard Light"/>
              </a:rPr>
              <a:t>운영</a:t>
            </a:r>
            <a:r>
              <a:rPr lang="en-US" sz="1800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EBEBEB"/>
                </a:solidFill>
                <a:ea typeface="Pretendard Light"/>
              </a:rPr>
              <a:t>상태를</a:t>
            </a:r>
            <a:r>
              <a:rPr lang="en-US" sz="1800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EBEBEB"/>
                </a:solidFill>
                <a:ea typeface="Pretendard Light"/>
              </a:rPr>
              <a:t>분석한</a:t>
            </a:r>
            <a:r>
              <a:rPr lang="en-US" sz="1800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EBEBEB"/>
                </a:solidFill>
                <a:ea typeface="Pretendard Light"/>
              </a:rPr>
              <a:t>결과입니다</a:t>
            </a:r>
            <a:r>
              <a:rPr lang="en-US" sz="1800" b="false" i="false" u="none" strike="noStrike">
                <a:solidFill>
                  <a:srgbClr val="EBEBEB"/>
                </a:solidFill>
                <a:latin typeface="Pretendard Light"/>
              </a:rPr>
              <a:t>. </a:t>
            </a:r>
            <a:r>
              <a:rPr lang="ko-KR" sz="1800" b="false" i="false" u="none" strike="noStrike">
                <a:solidFill>
                  <a:srgbClr val="EBEBEB"/>
                </a:solidFill>
                <a:ea typeface="Pretendard Light"/>
              </a:rPr>
              <a:t>전반적으로</a:t>
            </a:r>
            <a:r>
              <a:rPr lang="en-US" sz="1800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EBEBEB"/>
                </a:solidFill>
                <a:ea typeface="Pretendard Light"/>
              </a:rPr>
              <a:t>시스템은</a:t>
            </a:r>
            <a:r>
              <a:rPr lang="en-US" sz="1800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EBEBEB"/>
                </a:solidFill>
                <a:ea typeface="Pretendard Light"/>
              </a:rPr>
              <a:t>안정적으로</a:t>
            </a:r>
            <a:r>
              <a:rPr lang="en-US" sz="1800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EBEBEB"/>
                </a:solidFill>
                <a:ea typeface="Pretendard Light"/>
              </a:rPr>
              <a:t>운영되고</a:t>
            </a:r>
            <a:r>
              <a:rPr lang="en-US" sz="1800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EBEBEB"/>
                </a:solidFill>
                <a:ea typeface="Pretendard Light"/>
              </a:rPr>
              <a:t>있으며</a:t>
            </a:r>
            <a:r>
              <a:rPr lang="en-US" sz="1800" b="false" i="false" u="none" strike="noStrike">
                <a:solidFill>
                  <a:srgbClr val="EBEBEB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EBEBEB"/>
                </a:solidFill>
                <a:ea typeface="Pretendard Light"/>
              </a:rPr>
              <a:t>초기</a:t>
            </a:r>
            <a:r>
              <a:rPr lang="en-US" sz="1800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EBEBEB"/>
                </a:solidFill>
                <a:ea typeface="Pretendard Light"/>
              </a:rPr>
              <a:t>연결</a:t>
            </a:r>
            <a:r>
              <a:rPr lang="en-US" sz="1800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EBEBEB"/>
                </a:solidFill>
                <a:ea typeface="Pretendard Light"/>
              </a:rPr>
              <a:t>문제가</a:t>
            </a:r>
            <a:r>
              <a:rPr lang="en-US" sz="1800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EBEBEB"/>
                </a:solidFill>
                <a:ea typeface="Pretendard Light"/>
              </a:rPr>
              <a:t>있었으나</a:t>
            </a:r>
            <a:r>
              <a:rPr lang="en-US" sz="1800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EBEBEB"/>
                </a:solidFill>
                <a:ea typeface="Pretendard Light"/>
              </a:rPr>
              <a:t>신속하게</a:t>
            </a:r>
            <a:r>
              <a:rPr lang="en-US" sz="1800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EBEBEB"/>
                </a:solidFill>
                <a:ea typeface="Pretendard Light"/>
              </a:rPr>
              <a:t>해결되었습니다</a:t>
            </a:r>
            <a:r>
              <a:rPr lang="en-US" sz="1800" b="false" i="false" u="none" strike="noStrike">
                <a:solidFill>
                  <a:srgbClr val="EBEBEB"/>
                </a:solidFill>
                <a:latin typeface="Pretendard Light"/>
              </a:rPr>
              <a:t>. </a:t>
            </a:r>
            <a:r>
              <a:rPr lang="ko-KR" sz="1800" b="false" i="false" u="none" strike="noStrike">
                <a:solidFill>
                  <a:srgbClr val="EBEBEB"/>
                </a:solidFill>
                <a:ea typeface="Pretendard Light"/>
              </a:rPr>
              <a:t>외부</a:t>
            </a:r>
            <a:r>
              <a:rPr lang="en-US" sz="1800" b="false" i="false" u="none" strike="noStrike">
                <a:solidFill>
                  <a:srgbClr val="EBEBEB"/>
                </a:solidFill>
                <a:latin typeface="Pretendard Light"/>
              </a:rPr>
              <a:t> API </a:t>
            </a:r>
            <a:r>
              <a:rPr lang="ko-KR" sz="1800" b="false" i="false" u="none" strike="noStrike">
                <a:solidFill>
                  <a:srgbClr val="EBEBEB"/>
                </a:solidFill>
                <a:ea typeface="Pretendard Light"/>
              </a:rPr>
              <a:t>연동도</a:t>
            </a:r>
            <a:r>
              <a:rPr lang="en-US" sz="1800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EBEBEB"/>
                </a:solidFill>
                <a:ea typeface="Pretendard Light"/>
              </a:rPr>
              <a:t>성공적으로</a:t>
            </a:r>
            <a:r>
              <a:rPr lang="en-US" sz="1800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EBEBEB"/>
                </a:solidFill>
                <a:ea typeface="Pretendard Light"/>
              </a:rPr>
              <a:t>이루어졌습니다</a:t>
            </a:r>
            <a:r>
              <a:rPr lang="en-US" sz="1800" b="false" i="false" u="none" strike="noStrike">
                <a:solidFill>
                  <a:srgbClr val="EBEBEB"/>
                </a:solidFill>
                <a:latin typeface="Pretendard Light"/>
              </a:rPr>
              <a:t>.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785600" y="6311900"/>
            <a:ext cx="5676900" cy="3225800"/>
          </a:xfrm>
          <a:prstGeom prst="rect">
            <a:avLst/>
          </a:prstGeom>
          <a:effectLst>
            <a:outerShdw dir="2700000" dist="273096" blurRad="103743">
              <a:srgbClr val="536065">
                <a:alpha val="12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2800" y="6311900"/>
            <a:ext cx="5676900" cy="3225800"/>
          </a:xfrm>
          <a:prstGeom prst="rect">
            <a:avLst/>
          </a:prstGeom>
          <a:effectLst>
            <a:outerShdw dir="2700000" dist="273096" blurRad="103743">
              <a:srgbClr val="536065">
                <a:alpha val="12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1079500" y="7607300"/>
            <a:ext cx="5168900" cy="173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초기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MySQL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연결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실패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재시도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후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성공적으로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연결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원인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: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일시적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네트워크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지연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재발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방지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로직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추가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완료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9500" y="6921500"/>
            <a:ext cx="51816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주요</a:t>
            </a: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이슈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039600" y="7607300"/>
            <a:ext cx="5168900" cy="173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Redis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정상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초기화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완료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데이터베이스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샤드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구성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확인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AI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챗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서비스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정상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작동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모든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시스템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정상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가동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중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039600" y="6921500"/>
            <a:ext cx="51816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시스템</a:t>
            </a: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초기화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28700" y="3022600"/>
            <a:ext cx="4737100" cy="2844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00100" y="1587500"/>
            <a:ext cx="16764000" cy="838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700" b="false" i="false" u="none" strike="noStrike">
                <a:solidFill>
                  <a:srgbClr val="536065"/>
                </a:solidFill>
                <a:ea typeface="Pretendard Black"/>
              </a:rPr>
              <a:t>일별</a:t>
            </a:r>
            <a:r>
              <a:rPr lang="en-US" sz="47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4700" b="false" i="false" u="none" strike="noStrike">
                <a:solidFill>
                  <a:srgbClr val="536065"/>
                </a:solidFill>
                <a:ea typeface="Pretendard Black"/>
              </a:rPr>
              <a:t>활동</a:t>
            </a:r>
            <a:r>
              <a:rPr lang="en-US" sz="47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4700" b="false" i="false" u="none" strike="noStrike">
                <a:solidFill>
                  <a:srgbClr val="536065"/>
                </a:solidFill>
                <a:ea typeface="Pretendard Black"/>
              </a:rPr>
              <a:t>로그</a:t>
            </a:r>
            <a:r>
              <a:rPr lang="en-US" sz="47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4700" b="false" i="false" u="none" strike="noStrike">
                <a:solidFill>
                  <a:srgbClr val="536065"/>
                </a:solidFill>
                <a:ea typeface="Pretendard Black"/>
              </a:rPr>
              <a:t>분석</a:t>
            </a:r>
            <a:r>
              <a:rPr lang="en-US" sz="4700" b="false" i="false" u="none" strike="noStrike">
                <a:solidFill>
                  <a:srgbClr val="536065"/>
                </a:solidFill>
                <a:latin typeface="Pretendard Black"/>
              </a:rPr>
              <a:t> (2)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254000" y="1790700"/>
            <a:ext cx="762000" cy="482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69100" y="6337300"/>
            <a:ext cx="4737100" cy="284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522200" y="3022600"/>
            <a:ext cx="4737100" cy="2844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03300" y="7467600"/>
            <a:ext cx="4800600" cy="173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연속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운영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확인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완료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- 24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시간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무중단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서비스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유지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시스템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리소스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사용률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안정적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메모리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누수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없음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확인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0600" y="6705600"/>
            <a:ext cx="48006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서버</a:t>
            </a: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안정성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496800" y="7467600"/>
            <a:ext cx="4800600" cy="173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실시간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데이터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스트리밍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서비스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안정적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연결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유지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확인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데이터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처리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지연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없음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자동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재연결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기능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검증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484100" y="6705600"/>
            <a:ext cx="48006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WebSocket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43700" y="4152900"/>
            <a:ext cx="4800600" cy="173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한국투자증권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API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정상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동작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토큰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발급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및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갱신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자동화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API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호출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제한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관리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로직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구현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에러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처리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개선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완료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743700" y="3429000"/>
            <a:ext cx="48006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API </a:t>
            </a: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인증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25500" y="6413500"/>
            <a:ext cx="8089900" cy="3009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372600" y="6413500"/>
            <a:ext cx="8089900" cy="3022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00100" y="1587500"/>
            <a:ext cx="16776700" cy="838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700" b="false" i="false" u="none" strike="noStrike">
                <a:solidFill>
                  <a:srgbClr val="536065"/>
                </a:solidFill>
                <a:ea typeface="Pretendard Black"/>
              </a:rPr>
              <a:t>일별</a:t>
            </a:r>
            <a:r>
              <a:rPr lang="en-US" sz="47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4700" b="false" i="false" u="none" strike="noStrike">
                <a:solidFill>
                  <a:srgbClr val="536065"/>
                </a:solidFill>
                <a:ea typeface="Pretendard Black"/>
              </a:rPr>
              <a:t>활동</a:t>
            </a:r>
            <a:r>
              <a:rPr lang="en-US" sz="47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4700" b="false" i="false" u="none" strike="noStrike">
                <a:solidFill>
                  <a:srgbClr val="536065"/>
                </a:solidFill>
                <a:ea typeface="Pretendard Black"/>
              </a:rPr>
              <a:t>로그</a:t>
            </a:r>
            <a:r>
              <a:rPr lang="en-US" sz="47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4700" b="false" i="false" u="none" strike="noStrike">
                <a:solidFill>
                  <a:srgbClr val="536065"/>
                </a:solidFill>
                <a:ea typeface="Pretendard Black"/>
              </a:rPr>
              <a:t>분석</a:t>
            </a:r>
            <a:r>
              <a:rPr lang="en-US" sz="4700" b="false" i="false" u="none" strike="noStrike">
                <a:solidFill>
                  <a:srgbClr val="536065"/>
                </a:solidFill>
                <a:latin typeface="Pretendard Black"/>
              </a:rPr>
              <a:t> (3)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-254000" y="1790700"/>
            <a:ext cx="762000" cy="482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372600" y="2844800"/>
            <a:ext cx="8089900" cy="3009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25500" y="2844800"/>
            <a:ext cx="8089900" cy="30226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231900" y="4254500"/>
            <a:ext cx="7251700" cy="1282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just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- 2025-08-13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오전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11:23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부터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서버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운영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시작</a:t>
            </a:r>
          </a:p>
          <a:p>
            <a:pPr algn="just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초기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설정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및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환경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구성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완료</a:t>
            </a:r>
          </a:p>
          <a:p>
            <a:pPr algn="just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모든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서비스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정상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가동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확인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57300" y="3581400"/>
            <a:ext cx="72644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서비스</a:t>
            </a: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시작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91700" y="4254500"/>
            <a:ext cx="7251700" cy="173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just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글로벌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DB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정상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초기화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완료</a:t>
            </a:r>
          </a:p>
          <a:p>
            <a:pPr algn="just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샤드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1, 2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구성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연결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성공</a:t>
            </a:r>
          </a:p>
          <a:p>
            <a:pPr algn="just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데이터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마이그레이션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완료</a:t>
            </a:r>
          </a:p>
          <a:p>
            <a:pPr algn="just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백업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시스템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가동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확인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17100" y="3581400"/>
            <a:ext cx="72644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FFFFFF"/>
                </a:solidFill>
                <a:ea typeface="Pretendard Black"/>
              </a:rPr>
              <a:t>데이터베이스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1900" y="7823200"/>
            <a:ext cx="7251700" cy="173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just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Redis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연결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테스트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완료</a:t>
            </a:r>
          </a:p>
          <a:p>
            <a:pPr algn="just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캐시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적중률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95%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이상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확인</a:t>
            </a:r>
          </a:p>
          <a:p>
            <a:pPr algn="just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세션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관리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시스템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안정화</a:t>
            </a:r>
          </a:p>
          <a:p>
            <a:pPr algn="just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분산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캐시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구성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완료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7300" y="7150100"/>
            <a:ext cx="72644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FFFFFF"/>
                </a:solidFill>
                <a:ea typeface="Pretendard Black"/>
              </a:rPr>
              <a:t>캐시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lack"/>
              </a:rPr>
              <a:t>시스템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91700" y="7823200"/>
            <a:ext cx="7251700" cy="173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just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- 3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일간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연속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안정적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서비스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운영</a:t>
            </a:r>
          </a:p>
          <a:p>
            <a:pPr algn="just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모든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핵심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시스템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정상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가동</a:t>
            </a:r>
          </a:p>
          <a:p>
            <a:pPr algn="just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외부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API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연동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성공</a:t>
            </a:r>
          </a:p>
          <a:p>
            <a:pPr algn="just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실시간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데이터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처리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시스템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구축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17100" y="7150100"/>
            <a:ext cx="72644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주요</a:t>
            </a: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성과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00100" y="1587500"/>
            <a:ext cx="16776700" cy="838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700" b="false" i="false" u="none" strike="noStrike">
                <a:solidFill>
                  <a:srgbClr val="536065"/>
                </a:solidFill>
                <a:ea typeface="Pretendard Black"/>
              </a:rPr>
              <a:t>프로젝트</a:t>
            </a:r>
            <a:r>
              <a:rPr lang="en-US" sz="47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4700" b="false" i="false" u="none" strike="noStrike">
                <a:solidFill>
                  <a:srgbClr val="536065"/>
                </a:solidFill>
                <a:ea typeface="Pretendard Black"/>
              </a:rPr>
              <a:t>구조</a:t>
            </a:r>
            <a:r>
              <a:rPr lang="en-US" sz="47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4700" b="false" i="false" u="none" strike="noStrike">
                <a:solidFill>
                  <a:srgbClr val="536065"/>
                </a:solidFill>
                <a:ea typeface="Pretendard Black"/>
              </a:rPr>
              <a:t>현황</a:t>
            </a:r>
            <a:r>
              <a:rPr lang="en-US" sz="4700" b="false" i="false" u="none" strike="noStrike">
                <a:solidFill>
                  <a:srgbClr val="536065"/>
                </a:solidFill>
                <a:latin typeface="Pretendard Black"/>
              </a:rPr>
              <a:t> - </a:t>
            </a:r>
            <a:r>
              <a:rPr lang="ko-KR" sz="4700" b="false" i="false" u="none" strike="noStrike">
                <a:solidFill>
                  <a:srgbClr val="536065"/>
                </a:solidFill>
                <a:ea typeface="Pretendard Black"/>
              </a:rPr>
              <a:t>핵심</a:t>
            </a:r>
            <a:r>
              <a:rPr lang="en-US" sz="47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4700" b="false" i="false" u="none" strike="noStrike">
                <a:solidFill>
                  <a:srgbClr val="536065"/>
                </a:solidFill>
                <a:ea typeface="Pretendard Black"/>
              </a:rPr>
              <a:t>컴포넌트</a:t>
            </a:r>
            <a:r>
              <a:rPr lang="en-US" sz="4700" b="false" i="false" u="none" strike="noStrike">
                <a:solidFill>
                  <a:srgbClr val="536065"/>
                </a:solidFill>
                <a:latin typeface="Pretendard Black"/>
              </a:rPr>
              <a:t> (1)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254000" y="1790700"/>
            <a:ext cx="762000" cy="48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451600" y="2844800"/>
            <a:ext cx="5372100" cy="3187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077700" y="2844800"/>
            <a:ext cx="5372100" cy="3187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12800" y="6286500"/>
            <a:ext cx="5372100" cy="3187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451600" y="6286500"/>
            <a:ext cx="5372100" cy="3187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2077700" y="6286500"/>
            <a:ext cx="5372100" cy="31877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6654800" y="7543800"/>
            <a:ext cx="4978400" cy="173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자연어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기반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질의응답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시스템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투자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관련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정보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제공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사용자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맞춤형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응답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생성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지속적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학습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개선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기능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54800" y="6883400"/>
            <a:ext cx="49911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FFFFFF"/>
                </a:solidFill>
                <a:latin typeface="Pretendard Black"/>
              </a:rPr>
              <a:t>AI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lack"/>
              </a:rPr>
              <a:t>챗봇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lack"/>
              </a:rPr>
              <a:t>서비스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280900" y="7543800"/>
            <a:ext cx="4978400" cy="173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base_server/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디렉토리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내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위치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핵심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비즈니스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로직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포함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마이크로서비스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아키텍처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적용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한국투자증권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API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연동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268200" y="6883400"/>
            <a:ext cx="49911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Backend Server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6000" y="7543800"/>
            <a:ext cx="4978400" cy="173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글로벌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DB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및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샤드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구성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데이터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분산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저장으로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확장성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확보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고가용성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데이터베이스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구조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트랜잭션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안정성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보장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3300" y="6883400"/>
            <a:ext cx="49911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MySQL </a:t>
            </a: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샤드</a:t>
            </a: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데이터베이스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54800" y="4102100"/>
            <a:ext cx="4978400" cy="173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고성능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비동기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웹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프레임워크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RESTful API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구현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빠른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개발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속도와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자동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문서화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확장성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있는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서버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구조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54800" y="3454400"/>
            <a:ext cx="49911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FastAPI </a:t>
            </a: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기반</a:t>
            </a: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웹</a:t>
            </a: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서버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280900" y="4102100"/>
            <a:ext cx="4978400" cy="173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고속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인메모리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데이터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저장소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세션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관리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캐싱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담당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실시간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데이터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처리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지원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시스템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성능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최적화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268200" y="3454400"/>
            <a:ext cx="49911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FFFFFF"/>
                </a:solidFill>
                <a:latin typeface="Pretendard Black"/>
              </a:rPr>
              <a:t>Redis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lack"/>
              </a:rPr>
              <a:t>캐시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lack"/>
              </a:rPr>
              <a:t>시스템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606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71600" y="5219700"/>
            <a:ext cx="5461000" cy="5461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55400" y="5219700"/>
            <a:ext cx="5461000" cy="5461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13500" y="5219700"/>
            <a:ext cx="5461000" cy="54610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120900" y="6718300"/>
            <a:ext cx="3975100" cy="800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EBEBEB"/>
                </a:solidFill>
                <a:latin typeface="Pretendard Black"/>
              </a:rPr>
              <a:t>Next.js 15.4.2 + React 18.2.0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20900" y="7747000"/>
            <a:ext cx="3975100" cy="160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9519"/>
              </a:lnSpc>
            </a:pPr>
            <a:r>
              <a:rPr lang="en-US" sz="2200" b="false" i="false" u="none" strike="noStrike">
                <a:solidFill>
                  <a:srgbClr val="EBEBEB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EBEBEB"/>
                </a:solidFill>
                <a:ea typeface="Pretendard Light"/>
              </a:rPr>
              <a:t>서버</a:t>
            </a:r>
            <a:r>
              <a:rPr lang="en-US" sz="2200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EBEBEB"/>
                </a:solidFill>
                <a:ea typeface="Pretendard Light"/>
              </a:rPr>
              <a:t>사이드</a:t>
            </a:r>
            <a:r>
              <a:rPr lang="en-US" sz="2200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EBEBEB"/>
                </a:solidFill>
                <a:ea typeface="Pretendard Light"/>
              </a:rPr>
              <a:t>렌더링</a:t>
            </a:r>
          </a:p>
          <a:p>
            <a:pPr algn="ctr" lvl="0">
              <a:lnSpc>
                <a:spcPct val="119519"/>
              </a:lnSpc>
            </a:pPr>
            <a:r>
              <a:rPr lang="en-US" sz="2200" b="false" i="false" u="none" strike="noStrike">
                <a:solidFill>
                  <a:srgbClr val="EBEBEB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EBEBEB"/>
                </a:solidFill>
                <a:ea typeface="Pretendard Light"/>
              </a:rPr>
              <a:t>정적</a:t>
            </a:r>
            <a:r>
              <a:rPr lang="en-US" sz="2200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EBEBEB"/>
                </a:solidFill>
                <a:ea typeface="Pretendard Light"/>
              </a:rPr>
              <a:t>사이트</a:t>
            </a:r>
            <a:r>
              <a:rPr lang="en-US" sz="2200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EBEBEB"/>
                </a:solidFill>
                <a:ea typeface="Pretendard Light"/>
              </a:rPr>
              <a:t>생성</a:t>
            </a:r>
          </a:p>
          <a:p>
            <a:pPr algn="ctr" lvl="0">
              <a:lnSpc>
                <a:spcPct val="119519"/>
              </a:lnSpc>
            </a:pPr>
            <a:r>
              <a:rPr lang="en-US" sz="2200" b="false" i="false" u="none" strike="noStrike">
                <a:solidFill>
                  <a:srgbClr val="EBEBEB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EBEBEB"/>
                </a:solidFill>
                <a:ea typeface="Pretendard Light"/>
              </a:rPr>
              <a:t>빠른</a:t>
            </a:r>
            <a:r>
              <a:rPr lang="en-US" sz="2200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EBEBEB"/>
                </a:solidFill>
                <a:ea typeface="Pretendard Light"/>
              </a:rPr>
              <a:t>페이지</a:t>
            </a:r>
            <a:r>
              <a:rPr lang="en-US" sz="2200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EBEBEB"/>
                </a:solidFill>
                <a:ea typeface="Pretendard Light"/>
              </a:rPr>
              <a:t>로딩</a:t>
            </a:r>
          </a:p>
          <a:p>
            <a:pPr algn="ctr" lvl="0">
              <a:lnSpc>
                <a:spcPct val="119519"/>
              </a:lnSpc>
            </a:pPr>
            <a:r>
              <a:rPr lang="en-US" sz="2200" b="false" i="false" u="none" strike="noStrike">
                <a:solidFill>
                  <a:srgbClr val="EBEBEB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EBEBEB"/>
                </a:solidFill>
                <a:ea typeface="Pretendard Light"/>
              </a:rPr>
              <a:t>최적화된</a:t>
            </a:r>
            <a:r>
              <a:rPr lang="en-US" sz="2200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EBEBEB"/>
                </a:solidFill>
                <a:ea typeface="Pretendard Light"/>
              </a:rPr>
              <a:t>사용자</a:t>
            </a:r>
            <a:r>
              <a:rPr lang="en-US" sz="2200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EBEBEB"/>
                </a:solidFill>
                <a:ea typeface="Pretendard Light"/>
              </a:rPr>
              <a:t>경험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08300" y="3251200"/>
            <a:ext cx="12471400" cy="342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EBEBEB">
                    <a:alpha val="87059"/>
                  </a:srgbClr>
                </a:solidFill>
                <a:ea typeface="Pretendard Medium"/>
              </a:rPr>
              <a:t>프로젝트</a:t>
            </a:r>
            <a:r>
              <a:rPr lang="en-US" sz="2000" b="false" i="false" u="none" strike="noStrike">
                <a:solidFill>
                  <a:srgbClr val="EBEBEB">
                    <a:alpha val="87059"/>
                  </a:srgbClr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EBEBEB">
                    <a:alpha val="87059"/>
                  </a:srgbClr>
                </a:solidFill>
                <a:ea typeface="Pretendard Medium"/>
              </a:rPr>
              <a:t>구조</a:t>
            </a:r>
            <a:r>
              <a:rPr lang="en-US" sz="2000" b="false" i="false" u="none" strike="noStrike">
                <a:solidFill>
                  <a:srgbClr val="EBEBEB">
                    <a:alpha val="87059"/>
                  </a:srgbClr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EBEBEB">
                    <a:alpha val="87059"/>
                  </a:srgbClr>
                </a:solidFill>
                <a:ea typeface="Pretendard Medium"/>
              </a:rPr>
              <a:t>현황</a:t>
            </a:r>
            <a:r>
              <a:rPr lang="en-US" sz="2000" b="false" i="false" u="none" strike="noStrike">
                <a:solidFill>
                  <a:srgbClr val="EBEBEB">
                    <a:alpha val="87059"/>
                  </a:srgbClr>
                </a:solidFill>
                <a:latin typeface="Pretendard Medium"/>
              </a:rPr>
              <a:t> - </a:t>
            </a:r>
            <a:r>
              <a:rPr lang="ko-KR" sz="2000" b="false" i="false" u="none" strike="noStrike">
                <a:solidFill>
                  <a:srgbClr val="EBEBEB">
                    <a:alpha val="87059"/>
                  </a:srgbClr>
                </a:solidFill>
                <a:ea typeface="Pretendard Medium"/>
              </a:rPr>
              <a:t>핵심</a:t>
            </a:r>
            <a:r>
              <a:rPr lang="en-US" sz="2000" b="false" i="false" u="none" strike="noStrike">
                <a:solidFill>
                  <a:srgbClr val="EBEBEB">
                    <a:alpha val="87059"/>
                  </a:srgbClr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EBEBEB">
                    <a:alpha val="87059"/>
                  </a:srgbClr>
                </a:solidFill>
                <a:ea typeface="Pretendard Medium"/>
              </a:rPr>
              <a:t>컴포넌트</a:t>
            </a:r>
            <a:r>
              <a:rPr lang="en-US" sz="2000" b="false" i="false" u="none" strike="noStrike">
                <a:solidFill>
                  <a:srgbClr val="EBEBEB">
                    <a:alpha val="87059"/>
                  </a:srgbClr>
                </a:solidFill>
                <a:latin typeface="Pretendard Medium"/>
              </a:rPr>
              <a:t> (2)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60600" y="1917700"/>
            <a:ext cx="13766800" cy="9652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EBEBEB"/>
                </a:solidFill>
                <a:latin typeface="Pretendard Black"/>
              </a:rPr>
              <a:t>Frontend Application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95700" y="5727700"/>
            <a:ext cx="8255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750300" y="5854700"/>
            <a:ext cx="7874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-165100" y="10045700"/>
            <a:ext cx="18630900" cy="533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804900" y="5816600"/>
            <a:ext cx="762000" cy="7620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3467100" y="5003800"/>
            <a:ext cx="1270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EBEBEB"/>
                </a:solidFill>
                <a:highlight>
                  <a:srgbClr val="536065"/>
                </a:highlight>
                <a:latin typeface="Pretendard Black"/>
              </a:rPr>
              <a:t>   01   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509000" y="5003800"/>
            <a:ext cx="1270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EBEBEB"/>
                </a:solidFill>
                <a:highlight>
                  <a:srgbClr val="536065"/>
                </a:highlight>
                <a:latin typeface="Pretendard Black"/>
              </a:rPr>
              <a:t>   02   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550900" y="5003800"/>
            <a:ext cx="1270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EBEBEB"/>
                </a:solidFill>
                <a:highlight>
                  <a:srgbClr val="536065"/>
                </a:highlight>
                <a:latin typeface="Pretendard Black"/>
              </a:rPr>
              <a:t>   03   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62800" y="7099300"/>
            <a:ext cx="39751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EBEBEB"/>
                </a:solidFill>
                <a:latin typeface="Pretendard Black"/>
              </a:rPr>
              <a:t>TypeScript 5.8.3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162800" y="7747000"/>
            <a:ext cx="3975100" cy="160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9519"/>
              </a:lnSpc>
            </a:pPr>
            <a:r>
              <a:rPr lang="en-US" sz="2200" b="false" i="false" u="none" strike="noStrike">
                <a:solidFill>
                  <a:srgbClr val="EBEBEB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EBEBEB"/>
                </a:solidFill>
                <a:ea typeface="Pretendard Light"/>
              </a:rPr>
              <a:t>정적</a:t>
            </a:r>
            <a:r>
              <a:rPr lang="en-US" sz="2200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EBEBEB"/>
                </a:solidFill>
                <a:ea typeface="Pretendard Light"/>
              </a:rPr>
              <a:t>타입</a:t>
            </a:r>
            <a:r>
              <a:rPr lang="en-US" sz="2200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EBEBEB"/>
                </a:solidFill>
                <a:ea typeface="Pretendard Light"/>
              </a:rPr>
              <a:t>시스템</a:t>
            </a:r>
          </a:p>
          <a:p>
            <a:pPr algn="ctr" lvl="0">
              <a:lnSpc>
                <a:spcPct val="119519"/>
              </a:lnSpc>
            </a:pPr>
            <a:r>
              <a:rPr lang="en-US" sz="2200" b="false" i="false" u="none" strike="noStrike">
                <a:solidFill>
                  <a:srgbClr val="EBEBEB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EBEBEB"/>
                </a:solidFill>
                <a:ea typeface="Pretendard Light"/>
              </a:rPr>
              <a:t>코드</a:t>
            </a:r>
            <a:r>
              <a:rPr lang="en-US" sz="2200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EBEBEB"/>
                </a:solidFill>
                <a:ea typeface="Pretendard Light"/>
              </a:rPr>
              <a:t>안정성</a:t>
            </a:r>
            <a:r>
              <a:rPr lang="en-US" sz="2200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EBEBEB"/>
                </a:solidFill>
                <a:ea typeface="Pretendard Light"/>
              </a:rPr>
              <a:t>향상</a:t>
            </a:r>
          </a:p>
          <a:p>
            <a:pPr algn="ctr" lvl="0">
              <a:lnSpc>
                <a:spcPct val="119519"/>
              </a:lnSpc>
            </a:pPr>
            <a:r>
              <a:rPr lang="en-US" sz="2200" b="false" i="false" u="none" strike="noStrike">
                <a:solidFill>
                  <a:srgbClr val="EBEBEB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EBEBEB"/>
                </a:solidFill>
                <a:ea typeface="Pretendard Light"/>
              </a:rPr>
              <a:t>개발자</a:t>
            </a:r>
            <a:r>
              <a:rPr lang="en-US" sz="2200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EBEBEB"/>
                </a:solidFill>
                <a:ea typeface="Pretendard Light"/>
              </a:rPr>
              <a:t>생산성</a:t>
            </a:r>
            <a:r>
              <a:rPr lang="en-US" sz="2200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EBEBEB"/>
                </a:solidFill>
                <a:ea typeface="Pretendard Light"/>
              </a:rPr>
              <a:t>증대</a:t>
            </a:r>
          </a:p>
          <a:p>
            <a:pPr algn="ctr" lvl="0">
              <a:lnSpc>
                <a:spcPct val="119519"/>
              </a:lnSpc>
            </a:pPr>
            <a:r>
              <a:rPr lang="en-US" sz="2200" b="false" i="false" u="none" strike="noStrike">
                <a:solidFill>
                  <a:srgbClr val="EBEBEB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EBEBEB"/>
                </a:solidFill>
                <a:ea typeface="Pretendard Light"/>
              </a:rPr>
              <a:t>버그</a:t>
            </a:r>
            <a:r>
              <a:rPr lang="en-US" sz="2200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EBEBEB"/>
                </a:solidFill>
                <a:ea typeface="Pretendard Light"/>
              </a:rPr>
              <a:t>사전</a:t>
            </a:r>
            <a:r>
              <a:rPr lang="en-US" sz="2200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EBEBEB"/>
                </a:solidFill>
                <a:ea typeface="Pretendard Light"/>
              </a:rPr>
              <a:t>방지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192000" y="7099300"/>
            <a:ext cx="39751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EBEBEB"/>
                </a:solidFill>
                <a:ea typeface="Pretendard Black"/>
              </a:rPr>
              <a:t>현대적인</a:t>
            </a:r>
            <a:r>
              <a:rPr lang="en-US" sz="2400" b="false" i="false" u="none" strike="noStrike">
                <a:solidFill>
                  <a:srgbClr val="EBEBEB"/>
                </a:solidFill>
                <a:latin typeface="Pretendard Black"/>
              </a:rPr>
              <a:t> </a:t>
            </a:r>
            <a:r>
              <a:rPr lang="ko-KR" sz="2400" b="false" i="false" u="none" strike="noStrike">
                <a:solidFill>
                  <a:srgbClr val="EBEBEB"/>
                </a:solidFill>
                <a:ea typeface="Pretendard Black"/>
              </a:rPr>
              <a:t>웹</a:t>
            </a:r>
            <a:r>
              <a:rPr lang="en-US" sz="2400" b="false" i="false" u="none" strike="noStrike">
                <a:solidFill>
                  <a:srgbClr val="EBEBEB"/>
                </a:solidFill>
                <a:latin typeface="Pretendard Black"/>
              </a:rPr>
              <a:t> </a:t>
            </a:r>
            <a:r>
              <a:rPr lang="ko-KR" sz="2400" b="false" i="false" u="none" strike="noStrike">
                <a:solidFill>
                  <a:srgbClr val="EBEBEB"/>
                </a:solidFill>
                <a:ea typeface="Pretendard Black"/>
              </a:rPr>
              <a:t>애플리케이션</a:t>
            </a:r>
            <a:r>
              <a:rPr lang="en-US" sz="2400" b="false" i="false" u="none" strike="noStrike">
                <a:solidFill>
                  <a:srgbClr val="EBEBEB"/>
                </a:solidFill>
                <a:latin typeface="Pretendard Black"/>
              </a:rPr>
              <a:t> </a:t>
            </a:r>
            <a:r>
              <a:rPr lang="ko-KR" sz="2400" b="false" i="false" u="none" strike="noStrike">
                <a:solidFill>
                  <a:srgbClr val="EBEBEB"/>
                </a:solidFill>
                <a:ea typeface="Pretendard Black"/>
              </a:rPr>
              <a:t>구조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204700" y="7759700"/>
            <a:ext cx="3975100" cy="160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9519"/>
              </a:lnSpc>
            </a:pPr>
            <a:r>
              <a:rPr lang="en-US" sz="2200" b="false" i="false" u="none" strike="noStrike">
                <a:solidFill>
                  <a:srgbClr val="EBEBEB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EBEBEB"/>
                </a:solidFill>
                <a:ea typeface="Pretendard Light"/>
              </a:rPr>
              <a:t>컴포넌트</a:t>
            </a:r>
            <a:r>
              <a:rPr lang="en-US" sz="2200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EBEBEB"/>
                </a:solidFill>
                <a:ea typeface="Pretendard Light"/>
              </a:rPr>
              <a:t>기반</a:t>
            </a:r>
            <a:r>
              <a:rPr lang="en-US" sz="2200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EBEBEB"/>
                </a:solidFill>
                <a:ea typeface="Pretendard Light"/>
              </a:rPr>
              <a:t>설계</a:t>
            </a:r>
          </a:p>
          <a:p>
            <a:pPr algn="ctr" lvl="0">
              <a:lnSpc>
                <a:spcPct val="119519"/>
              </a:lnSpc>
            </a:pPr>
            <a:r>
              <a:rPr lang="en-US" sz="2200" b="false" i="false" u="none" strike="noStrike">
                <a:solidFill>
                  <a:srgbClr val="EBEBEB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EBEBEB"/>
                </a:solidFill>
                <a:ea typeface="Pretendard Light"/>
              </a:rPr>
              <a:t>상태</a:t>
            </a:r>
            <a:r>
              <a:rPr lang="en-US" sz="2200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EBEBEB"/>
                </a:solidFill>
                <a:ea typeface="Pretendard Light"/>
              </a:rPr>
              <a:t>관리</a:t>
            </a:r>
            <a:r>
              <a:rPr lang="en-US" sz="2200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EBEBEB"/>
                </a:solidFill>
                <a:ea typeface="Pretendard Light"/>
              </a:rPr>
              <a:t>최적화</a:t>
            </a:r>
          </a:p>
          <a:p>
            <a:pPr algn="ctr" lvl="0">
              <a:lnSpc>
                <a:spcPct val="119519"/>
              </a:lnSpc>
            </a:pPr>
            <a:r>
              <a:rPr lang="en-US" sz="2200" b="false" i="false" u="none" strike="noStrike">
                <a:solidFill>
                  <a:srgbClr val="EBEBEB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EBEBEB"/>
                </a:solidFill>
                <a:ea typeface="Pretendard Light"/>
              </a:rPr>
              <a:t>반응형</a:t>
            </a:r>
            <a:r>
              <a:rPr lang="en-US" sz="2200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EBEBEB"/>
                </a:solidFill>
                <a:ea typeface="Pretendard Light"/>
              </a:rPr>
              <a:t>디자인</a:t>
            </a:r>
            <a:r>
              <a:rPr lang="en-US" sz="2200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EBEBEB"/>
                </a:solidFill>
                <a:ea typeface="Pretendard Light"/>
              </a:rPr>
              <a:t>적용</a:t>
            </a:r>
          </a:p>
          <a:p>
            <a:pPr algn="ctr" lvl="0">
              <a:lnSpc>
                <a:spcPct val="119519"/>
              </a:lnSpc>
            </a:pPr>
            <a:r>
              <a:rPr lang="en-US" sz="2200" b="false" i="false" u="none" strike="noStrike">
                <a:solidFill>
                  <a:srgbClr val="EBEBEB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EBEBEB"/>
                </a:solidFill>
                <a:ea typeface="Pretendard Light"/>
              </a:rPr>
              <a:t>모듈화된</a:t>
            </a:r>
            <a:r>
              <a:rPr lang="en-US" sz="2200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EBEBEB"/>
                </a:solidFill>
                <a:ea typeface="Pretendard Light"/>
              </a:rPr>
              <a:t>코드</a:t>
            </a:r>
            <a:r>
              <a:rPr lang="en-US" sz="2200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EBEBEB"/>
                </a:solidFill>
                <a:ea typeface="Pretendard Light"/>
              </a:rPr>
              <a:t>구조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00100" y="3022600"/>
            <a:ext cx="4203700" cy="643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2598400" y="3022600"/>
            <a:ext cx="4851400" cy="3098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493000" y="3022600"/>
            <a:ext cx="4851400" cy="30988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00100" y="1587500"/>
            <a:ext cx="16764000" cy="838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700" b="false" i="false" u="none" strike="noStrike">
                <a:solidFill>
                  <a:srgbClr val="536065"/>
                </a:solidFill>
                <a:ea typeface="Pretendard Black"/>
              </a:rPr>
              <a:t>프로젝트</a:t>
            </a:r>
            <a:r>
              <a:rPr lang="en-US" sz="47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4700" b="false" i="false" u="none" strike="noStrike">
                <a:solidFill>
                  <a:srgbClr val="536065"/>
                </a:solidFill>
                <a:ea typeface="Pretendard Black"/>
              </a:rPr>
              <a:t>구조</a:t>
            </a:r>
            <a:r>
              <a:rPr lang="en-US" sz="47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4700" b="false" i="false" u="none" strike="noStrike">
                <a:solidFill>
                  <a:srgbClr val="536065"/>
                </a:solidFill>
                <a:ea typeface="Pretendard Black"/>
              </a:rPr>
              <a:t>현황</a:t>
            </a:r>
            <a:r>
              <a:rPr lang="en-US" sz="4700" b="false" i="false" u="none" strike="noStrike">
                <a:solidFill>
                  <a:srgbClr val="536065"/>
                </a:solidFill>
                <a:latin typeface="Pretendard Black"/>
              </a:rPr>
              <a:t> - </a:t>
            </a:r>
            <a:r>
              <a:rPr lang="ko-KR" sz="4700" b="false" i="false" u="none" strike="noStrike">
                <a:solidFill>
                  <a:srgbClr val="536065"/>
                </a:solidFill>
                <a:ea typeface="Pretendard Black"/>
              </a:rPr>
              <a:t>핵심</a:t>
            </a:r>
            <a:r>
              <a:rPr lang="en-US" sz="47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4700" b="false" i="false" u="none" strike="noStrike">
                <a:solidFill>
                  <a:srgbClr val="536065"/>
                </a:solidFill>
                <a:ea typeface="Pretendard Black"/>
              </a:rPr>
              <a:t>컴포넌트</a:t>
            </a:r>
            <a:r>
              <a:rPr lang="en-US" sz="4700" b="false" i="false" u="none" strike="noStrike">
                <a:solidFill>
                  <a:srgbClr val="536065"/>
                </a:solidFill>
                <a:latin typeface="Pretendard Black"/>
              </a:rPr>
              <a:t> (3)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-254000" y="1790700"/>
            <a:ext cx="762000" cy="482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7810500" y="4457700"/>
            <a:ext cx="4216400" cy="1282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개발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/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테스트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/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운영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환경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분리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docker-compose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파일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관리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일관된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실행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환경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보장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10500" y="3822700"/>
            <a:ext cx="42291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다중</a:t>
            </a: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환경</a:t>
            </a: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 Docker </a:t>
            </a: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구성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915900" y="4457700"/>
            <a:ext cx="4216400" cy="1282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자동화된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빌드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프로세스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테스트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자동화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구현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단계별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배포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파이프라인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915900" y="3822700"/>
            <a:ext cx="42291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Jenkins </a:t>
            </a: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파이프라인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2598400" y="6362700"/>
            <a:ext cx="4851400" cy="3098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493000" y="6362700"/>
            <a:ext cx="4851400" cy="30988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7810500" y="7797800"/>
            <a:ext cx="4216400" cy="1282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클라우드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기반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인프라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탄력적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자원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관리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고가용성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서비스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구현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810500" y="7162800"/>
            <a:ext cx="42291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AWS EC2 </a:t>
            </a: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배포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15900" y="7797800"/>
            <a:ext cx="4216400" cy="1282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코드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변경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자동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감지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테스트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후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자동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배포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제로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다운타임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배포</a:t>
            </a:r>
            <a:r>
              <a:rPr lang="en-US" sz="2200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36065"/>
                </a:solidFill>
                <a:ea typeface="Pretendard Light"/>
              </a:rPr>
              <a:t>지원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915900" y="7162800"/>
            <a:ext cx="42291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536065"/>
                </a:solidFill>
                <a:latin typeface="Pretendard Black"/>
              </a:rPr>
              <a:t>CI/CD </a:t>
            </a:r>
            <a:r>
              <a:rPr lang="ko-KR" sz="2500" b="false" i="false" u="none" strike="noStrike">
                <a:solidFill>
                  <a:srgbClr val="536065"/>
                </a:solidFill>
                <a:ea typeface="Pretendard Black"/>
              </a:rPr>
              <a:t>자동화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